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304" r:id="rId2"/>
    <p:sldId id="578" r:id="rId3"/>
    <p:sldId id="471" r:id="rId4"/>
    <p:sldId id="472" r:id="rId5"/>
    <p:sldId id="547" r:id="rId6"/>
    <p:sldId id="545" r:id="rId7"/>
    <p:sldId id="551" r:id="rId8"/>
    <p:sldId id="548" r:id="rId9"/>
    <p:sldId id="473" r:id="rId10"/>
    <p:sldId id="474" r:id="rId11"/>
    <p:sldId id="475" r:id="rId12"/>
    <p:sldId id="485" r:id="rId13"/>
    <p:sldId id="486" r:id="rId14"/>
    <p:sldId id="477" r:id="rId15"/>
    <p:sldId id="553" r:id="rId16"/>
    <p:sldId id="554" r:id="rId17"/>
    <p:sldId id="555" r:id="rId18"/>
    <p:sldId id="556" r:id="rId19"/>
    <p:sldId id="557" r:id="rId20"/>
    <p:sldId id="552" r:id="rId21"/>
    <p:sldId id="478" r:id="rId22"/>
    <p:sldId id="489" r:id="rId23"/>
    <p:sldId id="490" r:id="rId24"/>
    <p:sldId id="566" r:id="rId25"/>
    <p:sldId id="561" r:id="rId26"/>
    <p:sldId id="568" r:id="rId27"/>
    <p:sldId id="491" r:id="rId28"/>
    <p:sldId id="542" r:id="rId29"/>
    <p:sldId id="543" r:id="rId30"/>
    <p:sldId id="492" r:id="rId31"/>
    <p:sldId id="541" r:id="rId32"/>
    <p:sldId id="487" r:id="rId33"/>
    <p:sldId id="576" r:id="rId34"/>
    <p:sldId id="577" r:id="rId35"/>
    <p:sldId id="575" r:id="rId36"/>
    <p:sldId id="488" r:id="rId37"/>
    <p:sldId id="494" r:id="rId38"/>
    <p:sldId id="495" r:id="rId39"/>
    <p:sldId id="496" r:id="rId40"/>
    <p:sldId id="497" r:id="rId41"/>
    <p:sldId id="51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C00000"/>
    <a:srgbClr val="000000"/>
    <a:srgbClr val="6F6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0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56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28FC2-4358-4284-BDD6-67BC3E5339AF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BF367-ABF7-47BE-A2D1-0A20F6738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8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when we render a full screen image using this UV system, our pixel centers will be at </a:t>
            </a:r>
            <a:r>
              <a:rPr lang="en-US" dirty="0" err="1"/>
              <a:t>texel</a:t>
            </a:r>
            <a:r>
              <a:rPr lang="en-US" dirty="0"/>
              <a:t> centers and we will have a perfect copy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B73D3-0D94-4E8A-8177-74D4EA96516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17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A0C5C22-84C8-4BB3-BFED-871B05E295E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197C98E-F049-4181-AA59-0A7C2FB789A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C7F7A5-F71D-B3B4-62E2-AB3092A21D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90DCBF2-E945-94D1-7DF6-8D1A1BA8D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1BFF710-5B77-7563-6C0A-BC7D4D93F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234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AA0C5C22-84C8-4BB3-BFED-871B05E295E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4197C98E-F049-4181-AA59-0A7C2FB78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76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AA0C5C22-84C8-4BB3-BFED-871B05E295E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4197C98E-F049-4181-AA59-0A7C2FB78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4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AA0C5C22-84C8-4BB3-BFED-871B05E295E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4197C98E-F049-4181-AA59-0A7C2FB78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58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AA0C5C22-84C8-4BB3-BFED-871B05E295E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4197C98E-F049-4181-AA59-0A7C2FB789A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7124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AA0C5C22-84C8-4BB3-BFED-871B05E295E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4197C98E-F049-4181-AA59-0A7C2FB78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80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AA0C5C22-84C8-4BB3-BFED-871B05E295E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4197C98E-F049-4181-AA59-0A7C2FB78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45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AA0C5C22-84C8-4BB3-BFED-871B05E295E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4197C98E-F049-4181-AA59-0A7C2FB78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AA0C5C22-84C8-4BB3-BFED-871B05E295E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4197C98E-F049-4181-AA59-0A7C2FB78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9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AA0C5C22-84C8-4BB3-BFED-871B05E295E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4197C98E-F049-4181-AA59-0A7C2FB78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22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AA0C5C22-84C8-4BB3-BFED-871B05E295E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4197C98E-F049-4181-AA59-0A7C2FB78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78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778D09-C28B-7AB1-0837-12E63D4DDAAE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2896AD4C-488E-C575-2982-669E74CFB93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08" y="0"/>
            <a:ext cx="808727" cy="68580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DA836460-D87A-3B28-28A8-294065A2F4D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273" y="0"/>
            <a:ext cx="808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0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0.png"/><Relationship Id="rId13" Type="http://schemas.openxmlformats.org/officeDocument/2006/relationships/image" Target="../media/image4060.png"/><Relationship Id="rId3" Type="http://schemas.openxmlformats.org/officeDocument/2006/relationships/image" Target="../media/image3950.png"/><Relationship Id="rId7" Type="http://schemas.openxmlformats.org/officeDocument/2006/relationships/image" Target="../media/image3990.png"/><Relationship Id="rId12" Type="http://schemas.openxmlformats.org/officeDocument/2006/relationships/image" Target="../media/image40.png"/><Relationship Id="rId17" Type="http://schemas.openxmlformats.org/officeDocument/2006/relationships/image" Target="../media/image42.png"/><Relationship Id="rId2" Type="http://schemas.openxmlformats.org/officeDocument/2006/relationships/image" Target="../media/image3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0.png"/><Relationship Id="rId11" Type="http://schemas.openxmlformats.org/officeDocument/2006/relationships/image" Target="../media/image39.png"/><Relationship Id="rId5" Type="http://schemas.openxmlformats.org/officeDocument/2006/relationships/image" Target="../media/image3970.png"/><Relationship Id="rId15" Type="http://schemas.openxmlformats.org/officeDocument/2006/relationships/image" Target="../media/image400.png"/><Relationship Id="rId10" Type="http://schemas.openxmlformats.org/officeDocument/2006/relationships/image" Target="../media/image38.png"/><Relationship Id="rId4" Type="http://schemas.openxmlformats.org/officeDocument/2006/relationships/image" Target="../media/image3960.png"/><Relationship Id="rId9" Type="http://schemas.openxmlformats.org/officeDocument/2006/relationships/image" Target="../media/image4020.png"/><Relationship Id="rId14" Type="http://schemas.openxmlformats.org/officeDocument/2006/relationships/image" Target="../media/image3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0.png"/><Relationship Id="rId7" Type="http://schemas.openxmlformats.org/officeDocument/2006/relationships/image" Target="../media/image11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36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0.png"/><Relationship Id="rId5" Type="http://schemas.openxmlformats.org/officeDocument/2006/relationships/image" Target="../media/image3690.png"/><Relationship Id="rId4" Type="http://schemas.openxmlformats.org/officeDocument/2006/relationships/image" Target="../media/image36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0.png"/><Relationship Id="rId2" Type="http://schemas.openxmlformats.org/officeDocument/2006/relationships/image" Target="../media/image3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3750.png"/><Relationship Id="rId4" Type="http://schemas.openxmlformats.org/officeDocument/2006/relationships/image" Target="../media/image37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0.png"/><Relationship Id="rId7" Type="http://schemas.openxmlformats.org/officeDocument/2006/relationships/image" Target="../media/image140.png"/><Relationship Id="rId2" Type="http://schemas.openxmlformats.org/officeDocument/2006/relationships/image" Target="../media/image3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0.png"/><Relationship Id="rId5" Type="http://schemas.openxmlformats.org/officeDocument/2006/relationships/image" Target="../media/image3810.png"/><Relationship Id="rId4" Type="http://schemas.openxmlformats.org/officeDocument/2006/relationships/image" Target="../media/image37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80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59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0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13" Type="http://schemas.openxmlformats.org/officeDocument/2006/relationships/image" Target="../media/image780.png"/><Relationship Id="rId18" Type="http://schemas.openxmlformats.org/officeDocument/2006/relationships/image" Target="../media/image83.png"/><Relationship Id="rId21" Type="http://schemas.openxmlformats.org/officeDocument/2006/relationships/image" Target="../media/image73.png"/><Relationship Id="rId7" Type="http://schemas.openxmlformats.org/officeDocument/2006/relationships/image" Target="../media/image740.png"/><Relationship Id="rId12" Type="http://schemas.openxmlformats.org/officeDocument/2006/relationships/image" Target="../media/image770.png"/><Relationship Id="rId17" Type="http://schemas.openxmlformats.org/officeDocument/2006/relationships/image" Target="../media/image82.png"/><Relationship Id="rId16" Type="http://schemas.openxmlformats.org/officeDocument/2006/relationships/image" Target="../media/image81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2.png"/><Relationship Id="rId15" Type="http://schemas.openxmlformats.org/officeDocument/2006/relationships/image" Target="../media/image80.png"/><Relationship Id="rId10" Type="http://schemas.openxmlformats.org/officeDocument/2006/relationships/image" Target="../media/image61.png"/><Relationship Id="rId19" Type="http://schemas.openxmlformats.org/officeDocument/2006/relationships/image" Target="../media/image59.png"/><Relationship Id="rId9" Type="http://schemas.openxmlformats.org/officeDocument/2006/relationships/image" Target="../media/image760.png"/><Relationship Id="rId1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5.pn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10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106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95.png"/><Relationship Id="rId5" Type="http://schemas.openxmlformats.org/officeDocument/2006/relationships/image" Target="../media/image10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10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0.png"/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12" Type="http://schemas.openxmlformats.org/officeDocument/2006/relationships/image" Target="../media/image11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870.png"/><Relationship Id="rId15" Type="http://schemas.openxmlformats.org/officeDocument/2006/relationships/image" Target="../media/image122.png"/><Relationship Id="rId10" Type="http://schemas.openxmlformats.org/officeDocument/2006/relationships/image" Target="../media/image920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Relationship Id="rId1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13" Type="http://schemas.openxmlformats.org/officeDocument/2006/relationships/image" Target="../media/image129.png"/><Relationship Id="rId18" Type="http://schemas.openxmlformats.org/officeDocument/2006/relationships/image" Target="../media/image135.png"/><Relationship Id="rId3" Type="http://schemas.openxmlformats.org/officeDocument/2006/relationships/image" Target="../media/image124.png"/><Relationship Id="rId7" Type="http://schemas.openxmlformats.org/officeDocument/2006/relationships/image" Target="../media/image990.png"/><Relationship Id="rId12" Type="http://schemas.openxmlformats.org/officeDocument/2006/relationships/image" Target="../media/image1040.png"/><Relationship Id="rId17" Type="http://schemas.openxmlformats.org/officeDocument/2006/relationships/image" Target="../media/image134.png"/><Relationship Id="rId2" Type="http://schemas.openxmlformats.org/officeDocument/2006/relationships/image" Target="../media/image123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11" Type="http://schemas.openxmlformats.org/officeDocument/2006/relationships/image" Target="../media/image128.png"/><Relationship Id="rId5" Type="http://schemas.openxmlformats.org/officeDocument/2006/relationships/image" Target="../media/image126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5.png"/><Relationship Id="rId9" Type="http://schemas.openxmlformats.org/officeDocument/2006/relationships/image" Target="../media/image1011.png"/><Relationship Id="rId14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31.png"/><Relationship Id="rId5" Type="http://schemas.openxmlformats.org/officeDocument/2006/relationships/image" Target="../media/image4521.png"/><Relationship Id="rId4" Type="http://schemas.openxmlformats.org/officeDocument/2006/relationships/image" Target="../media/image45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6.png"/><Relationship Id="rId5" Type="http://schemas.openxmlformats.org/officeDocument/2006/relationships/image" Target="../media/image465.png"/><Relationship Id="rId4" Type="http://schemas.openxmlformats.org/officeDocument/2006/relationships/image" Target="../media/image46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11" Type="http://schemas.openxmlformats.org/officeDocument/2006/relationships/image" Target="../media/image15.png"/><Relationship Id="rId5" Type="http://schemas.openxmlformats.org/officeDocument/2006/relationships/image" Target="../media/image710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0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uk-UA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Текстура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75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1A903-C86E-68BD-29D6-23400D1E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Самплінґ Текстури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E87B5-AC7F-D4AF-385C-16D4375D6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Є різні способи це робити, ми дві методи будемо переходити</a:t>
            </a:r>
            <a:r>
              <a:rPr lang="en-US" dirty="0">
                <a:latin typeface="YouTube Sans"/>
              </a:rPr>
              <a:t>:</a:t>
            </a:r>
          </a:p>
          <a:p>
            <a:pPr lvl="1"/>
            <a:r>
              <a:rPr lang="uk-UA" b="1" i="0" dirty="0">
                <a:solidFill>
                  <a:srgbClr val="000000"/>
                </a:solidFill>
                <a:effectLst/>
                <a:latin typeface="YouTube Sans"/>
              </a:rPr>
              <a:t>Самплінґ методом найближчого сусіда</a:t>
            </a:r>
            <a:r>
              <a:rPr lang="en-US" b="1" i="0" dirty="0">
                <a:solidFill>
                  <a:srgbClr val="000000"/>
                </a:solidFill>
                <a:effectLst/>
                <a:latin typeface="YouTube Sans"/>
              </a:rPr>
              <a:t>/Nearest Neighbor Sampling</a:t>
            </a:r>
            <a:endParaRPr lang="uk-UA" b="1" i="0" dirty="0">
              <a:solidFill>
                <a:srgbClr val="000000"/>
              </a:solidFill>
              <a:effectLst/>
              <a:latin typeface="YouTube Sans"/>
            </a:endParaRPr>
          </a:p>
          <a:p>
            <a:pPr lvl="1"/>
            <a:r>
              <a:rPr lang="uk-UA" b="1" dirty="0">
                <a:latin typeface="YouTube Sans"/>
              </a:rPr>
              <a:t>Самплінґ </a:t>
            </a:r>
            <a:r>
              <a:rPr lang="uk-UA" b="1" i="0" dirty="0">
                <a:solidFill>
                  <a:srgbClr val="000000"/>
                </a:solidFill>
                <a:effectLst/>
                <a:latin typeface="YouTube Sans"/>
              </a:rPr>
              <a:t>Білінійна</a:t>
            </a:r>
            <a:r>
              <a:rPr lang="en-US" b="1" i="0" dirty="0">
                <a:solidFill>
                  <a:srgbClr val="000000"/>
                </a:solidFill>
                <a:effectLst/>
                <a:latin typeface="YouTube Sans"/>
              </a:rPr>
              <a:t>/Bilinear Sampling</a:t>
            </a:r>
            <a:endParaRPr lang="uk-UA" b="1" i="0" dirty="0">
              <a:solidFill>
                <a:srgbClr val="000000"/>
              </a:solidFill>
              <a:effectLst/>
              <a:latin typeface="YouTube Sans"/>
            </a:endParaRPr>
          </a:p>
          <a:p>
            <a:r>
              <a:rPr lang="uk-UA" dirty="0">
                <a:latin typeface="YouTube Sans"/>
              </a:rPr>
              <a:t>Входами для алгоритму є </a:t>
            </a:r>
            <a:r>
              <a:rPr lang="en-US" dirty="0">
                <a:latin typeface="YouTube Sans"/>
              </a:rPr>
              <a:t>UV </a:t>
            </a:r>
            <a:r>
              <a:rPr lang="uk-UA" dirty="0">
                <a:latin typeface="YouTube Sans"/>
              </a:rPr>
              <a:t>координати та текстура, а алгоритм повертає колір у цих координатах</a:t>
            </a:r>
          </a:p>
          <a:p>
            <a:r>
              <a:rPr lang="uk-UA" dirty="0">
                <a:latin typeface="YouTube Sans"/>
              </a:rPr>
              <a:t>Починаємо з </a:t>
            </a:r>
            <a:r>
              <a:rPr lang="uk-UA" b="0" i="0" dirty="0">
                <a:solidFill>
                  <a:srgbClr val="000000"/>
                </a:solidFill>
                <a:effectLst/>
                <a:latin typeface="YouTube Sans"/>
              </a:rPr>
              <a:t>самплінґ методом найближчого сусіда</a:t>
            </a:r>
          </a:p>
          <a:p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769187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B00A-7226-FFA1-2A0A-1BD32820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uk-UA" b="0" i="0" dirty="0">
                <a:solidFill>
                  <a:srgbClr val="000000"/>
                </a:solidFill>
                <a:effectLst/>
                <a:latin typeface="YouTube Sans"/>
              </a:rPr>
              <a:t>Інтерполяція методом найближчого сусіда</a:t>
            </a:r>
            <a:endParaRPr lang="uk-UA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75E8A-CDE9-F43E-C16F-17EB60084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374208" cy="4565650"/>
          </a:xfrm>
        </p:spPr>
        <p:txBody>
          <a:bodyPr/>
          <a:lstStyle/>
          <a:p>
            <a:r>
              <a:rPr lang="uk-UA" dirty="0">
                <a:latin typeface="YouTube Sans"/>
              </a:rPr>
              <a:t>Спочатку, ми перетворюємо координати від простору </a:t>
            </a:r>
            <a:r>
              <a:rPr lang="en-US" dirty="0">
                <a:latin typeface="YouTube Sans"/>
              </a:rPr>
              <a:t>UV </a:t>
            </a:r>
            <a:r>
              <a:rPr lang="uk-UA" dirty="0">
                <a:latin typeface="YouTube Sans"/>
              </a:rPr>
              <a:t>до простору текселів</a:t>
            </a:r>
            <a:r>
              <a:rPr lang="en-US" dirty="0">
                <a:latin typeface="YouTube Sans"/>
              </a:rPr>
              <a:t>. </a:t>
            </a:r>
            <a:r>
              <a:rPr lang="uk-UA" dirty="0">
                <a:latin typeface="YouTube Sans"/>
              </a:rPr>
              <a:t>Тоді, ми повертаємо колір текселя в якому наші координати знаходиться</a:t>
            </a:r>
          </a:p>
          <a:p>
            <a:r>
              <a:rPr lang="uk-UA" dirty="0">
                <a:latin typeface="YouTube Sans"/>
              </a:rPr>
              <a:t>Наша точка самплінґу знаходиться у синьому текселі, отже ми повертаємо колір цього текселя</a:t>
            </a:r>
            <a:endParaRPr lang="en-US" dirty="0">
              <a:latin typeface="YouTube Sans"/>
            </a:endParaRPr>
          </a:p>
        </p:txBody>
      </p:sp>
      <p:pic>
        <p:nvPicPr>
          <p:cNvPr id="4" name="Picture 3" descr="A picture containing brick, building, building material, wall&#10;&#10;Description automatically generated">
            <a:extLst>
              <a:ext uri="{FF2B5EF4-FFF2-40B4-BE49-F238E27FC236}">
                <a16:creationId xmlns:a16="http://schemas.microsoft.com/office/drawing/2014/main" id="{58E041FB-8086-F09D-F8ED-B16C2CD8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832" y="1836172"/>
            <a:ext cx="1699893" cy="169989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3FF24A-E160-75C3-ACE1-0BE07B819EF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5089457" y="1839056"/>
            <a:ext cx="0" cy="17016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119404-8B9E-8589-DB35-97EE52F0185A}"/>
              </a:ext>
            </a:extLst>
          </p:cNvPr>
          <p:cNvCxnSpPr>
            <a:cxnSpLocks/>
          </p:cNvCxnSpPr>
          <p:nvPr/>
        </p:nvCxnSpPr>
        <p:spPr>
          <a:xfrm flipV="1">
            <a:off x="5089457" y="3536065"/>
            <a:ext cx="1708268" cy="46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E14D26-57D2-64B1-3AD2-0CFC9D475AF0}"/>
                  </a:ext>
                </a:extLst>
              </p:cNvPr>
              <p:cNvSpPr txBox="1"/>
              <p:nvPr/>
            </p:nvSpPr>
            <p:spPr>
              <a:xfrm>
                <a:off x="4822666" y="2549442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E14D26-57D2-64B1-3AD2-0CFC9D475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66" y="2549442"/>
                <a:ext cx="195886" cy="276999"/>
              </a:xfrm>
              <a:prstGeom prst="rect">
                <a:avLst/>
              </a:prstGeom>
              <a:blipFill>
                <a:blip r:embed="rId3"/>
                <a:stretch>
                  <a:fillRect l="-15625" r="-1250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E79550-6D7A-4F5B-10E5-BB844A9B077D}"/>
                  </a:ext>
                </a:extLst>
              </p:cNvPr>
              <p:cNvSpPr txBox="1"/>
              <p:nvPr/>
            </p:nvSpPr>
            <p:spPr>
              <a:xfrm>
                <a:off x="5892846" y="3590041"/>
                <a:ext cx="203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E79550-6D7A-4F5B-10E5-BB844A9B0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46" y="3590041"/>
                <a:ext cx="203004" cy="276999"/>
              </a:xfrm>
              <a:prstGeom prst="rect">
                <a:avLst/>
              </a:prstGeom>
              <a:blipFill>
                <a:blip r:embed="rId4"/>
                <a:stretch>
                  <a:fillRect l="-15152" r="-1212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7C6D45-3962-022A-4586-B242AC7E67AD}"/>
                  </a:ext>
                </a:extLst>
              </p:cNvPr>
              <p:cNvSpPr txBox="1"/>
              <p:nvPr/>
            </p:nvSpPr>
            <p:spPr>
              <a:xfrm>
                <a:off x="4993277" y="1562057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7C6D45-3962-022A-4586-B242AC7E6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277" y="1562057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188B96-9FEB-6C2E-4A0C-1C97C253A646}"/>
                  </a:ext>
                </a:extLst>
              </p:cNvPr>
              <p:cNvSpPr txBox="1"/>
              <p:nvPr/>
            </p:nvSpPr>
            <p:spPr>
              <a:xfrm>
                <a:off x="6831694" y="3536065"/>
                <a:ext cx="1673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188B96-9FEB-6C2E-4A0C-1C97C253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694" y="3536065"/>
                <a:ext cx="167335" cy="276999"/>
              </a:xfrm>
              <a:prstGeom prst="rect">
                <a:avLst/>
              </a:prstGeom>
              <a:blipFill>
                <a:blip r:embed="rId6"/>
                <a:stretch>
                  <a:fillRect l="-40741" r="-3703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6E1B3-3AD2-EFCC-B105-8BFEF2692BAF}"/>
                  </a:ext>
                </a:extLst>
              </p:cNvPr>
              <p:cNvSpPr txBox="1"/>
              <p:nvPr/>
            </p:nvSpPr>
            <p:spPr>
              <a:xfrm>
                <a:off x="4862543" y="3534939"/>
                <a:ext cx="192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6E1B3-3AD2-EFCC-B105-8BFEF2692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43" y="3534939"/>
                <a:ext cx="192360" cy="276999"/>
              </a:xfrm>
              <a:prstGeom prst="rect">
                <a:avLst/>
              </a:prstGeom>
              <a:blipFill>
                <a:blip r:embed="rId7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B4957FB7-E80B-95DF-C430-F72D24FDB7DC}"/>
              </a:ext>
            </a:extLst>
          </p:cNvPr>
          <p:cNvSpPr/>
          <p:nvPr/>
        </p:nvSpPr>
        <p:spPr>
          <a:xfrm>
            <a:off x="5783365" y="2826441"/>
            <a:ext cx="162288" cy="150087"/>
          </a:xfrm>
          <a:prstGeom prst="ellipse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9" name="Picture 188" descr="A picture containing brick, building, building material, wall&#10;&#10;Description automatically generated">
            <a:extLst>
              <a:ext uri="{FF2B5EF4-FFF2-40B4-BE49-F238E27FC236}">
                <a16:creationId xmlns:a16="http://schemas.microsoft.com/office/drawing/2014/main" id="{5C3CFD17-0D3D-88FE-DBCD-1A20B41ED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96" y="1822900"/>
            <a:ext cx="1699893" cy="1699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D0C2748-D383-3BFF-9F0C-F7F5472BECF6}"/>
                  </a:ext>
                </a:extLst>
              </p:cNvPr>
              <p:cNvSpPr txBox="1"/>
              <p:nvPr/>
            </p:nvSpPr>
            <p:spPr>
              <a:xfrm>
                <a:off x="7222745" y="2540697"/>
                <a:ext cx="2644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D0C2748-D383-3BFF-9F0C-F7F5472BE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745" y="2540697"/>
                <a:ext cx="264496" cy="276999"/>
              </a:xfrm>
              <a:prstGeom prst="rect">
                <a:avLst/>
              </a:prstGeom>
              <a:blipFill>
                <a:blip r:embed="rId8"/>
                <a:stretch>
                  <a:fillRect l="-13953" r="-1395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AA95F116-841B-1752-7AF8-95CD91ACAF19}"/>
              </a:ext>
            </a:extLst>
          </p:cNvPr>
          <p:cNvCxnSpPr>
            <a:cxnSpLocks/>
          </p:cNvCxnSpPr>
          <p:nvPr/>
        </p:nvCxnSpPr>
        <p:spPr>
          <a:xfrm flipV="1">
            <a:off x="7790274" y="1823005"/>
            <a:ext cx="0" cy="17055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7DBAD3BD-FBAB-F867-3890-1130FE3042CD}"/>
              </a:ext>
            </a:extLst>
          </p:cNvPr>
          <p:cNvCxnSpPr>
            <a:cxnSpLocks/>
          </p:cNvCxnSpPr>
          <p:nvPr/>
        </p:nvCxnSpPr>
        <p:spPr>
          <a:xfrm>
            <a:off x="7790274" y="3528588"/>
            <a:ext cx="1765035" cy="1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A046250B-B962-405A-D6AB-2A744FA5C475}"/>
                  </a:ext>
                </a:extLst>
              </p:cNvPr>
              <p:cNvSpPr txBox="1"/>
              <p:nvPr/>
            </p:nvSpPr>
            <p:spPr>
              <a:xfrm>
                <a:off x="7478172" y="1480059"/>
                <a:ext cx="709553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h𝑒𝑖𝑔h𝑡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A046250B-B962-405A-D6AB-2A744FA5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172" y="1480059"/>
                <a:ext cx="709553" cy="299569"/>
              </a:xfrm>
              <a:prstGeom prst="rect">
                <a:avLst/>
              </a:prstGeom>
              <a:blipFill>
                <a:blip r:embed="rId9"/>
                <a:stretch>
                  <a:fillRect l="-6034" r="-5172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2D620378-B280-B3CA-92E0-F6CD2004BD6B}"/>
                  </a:ext>
                </a:extLst>
              </p:cNvPr>
              <p:cNvSpPr txBox="1"/>
              <p:nvPr/>
            </p:nvSpPr>
            <p:spPr>
              <a:xfrm>
                <a:off x="9271887" y="3522793"/>
                <a:ext cx="42320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𝑤𝑖𝑑𝑡h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2D620378-B280-B3CA-92E0-F6CD2004B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887" y="3522793"/>
                <a:ext cx="423208" cy="276999"/>
              </a:xfrm>
              <a:prstGeom prst="rect">
                <a:avLst/>
              </a:prstGeom>
              <a:blipFill>
                <a:blip r:embed="rId10"/>
                <a:stretch>
                  <a:fillRect l="-18841" r="-5072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70356D87-D45E-6281-E612-574F028430DB}"/>
                  </a:ext>
                </a:extLst>
              </p:cNvPr>
              <p:cNvSpPr txBox="1"/>
              <p:nvPr/>
            </p:nvSpPr>
            <p:spPr>
              <a:xfrm>
                <a:off x="7563360" y="3522793"/>
                <a:ext cx="192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70356D87-D45E-6281-E612-574F02843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360" y="3522793"/>
                <a:ext cx="192360" cy="276999"/>
              </a:xfrm>
              <a:prstGeom prst="rect">
                <a:avLst/>
              </a:prstGeom>
              <a:blipFill>
                <a:blip r:embed="rId11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7" name="Oval 196">
            <a:extLst>
              <a:ext uri="{FF2B5EF4-FFF2-40B4-BE49-F238E27FC236}">
                <a16:creationId xmlns:a16="http://schemas.microsoft.com/office/drawing/2014/main" id="{C5F45D52-C7D0-33A0-2C7E-0BF9D5AD9E0C}"/>
              </a:ext>
            </a:extLst>
          </p:cNvPr>
          <p:cNvSpPr/>
          <p:nvPr/>
        </p:nvSpPr>
        <p:spPr>
          <a:xfrm>
            <a:off x="8394953" y="2820089"/>
            <a:ext cx="162288" cy="150087"/>
          </a:xfrm>
          <a:prstGeom prst="ellipse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B345213B-C5FF-9642-02B7-8AD82E5509BB}"/>
              </a:ext>
            </a:extLst>
          </p:cNvPr>
          <p:cNvSpPr/>
          <p:nvPr/>
        </p:nvSpPr>
        <p:spPr>
          <a:xfrm>
            <a:off x="8239528" y="2675796"/>
            <a:ext cx="460435" cy="475167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4933E3FE-E01A-F82A-C98A-909AC2D792D4}"/>
              </a:ext>
            </a:extLst>
          </p:cNvPr>
          <p:cNvCxnSpPr/>
          <p:nvPr/>
        </p:nvCxnSpPr>
        <p:spPr>
          <a:xfrm flipH="1">
            <a:off x="7707749" y="2675796"/>
            <a:ext cx="531779" cy="1662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017AE5E0-640D-D02B-6DB9-F41E9A206CC8}"/>
              </a:ext>
            </a:extLst>
          </p:cNvPr>
          <p:cNvCxnSpPr>
            <a:cxnSpLocks/>
          </p:cNvCxnSpPr>
          <p:nvPr/>
        </p:nvCxnSpPr>
        <p:spPr>
          <a:xfrm>
            <a:off x="8699956" y="2675796"/>
            <a:ext cx="1143863" cy="1662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82B317D6-B559-789E-4117-E14D3A60CB13}"/>
              </a:ext>
            </a:extLst>
          </p:cNvPr>
          <p:cNvCxnSpPr>
            <a:cxnSpLocks/>
          </p:cNvCxnSpPr>
          <p:nvPr/>
        </p:nvCxnSpPr>
        <p:spPr>
          <a:xfrm>
            <a:off x="8699963" y="3150963"/>
            <a:ext cx="1118838" cy="3191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27B97680-5444-98F7-1C9C-488C1BC62A8B}"/>
              </a:ext>
            </a:extLst>
          </p:cNvPr>
          <p:cNvCxnSpPr>
            <a:cxnSpLocks/>
          </p:cNvCxnSpPr>
          <p:nvPr/>
        </p:nvCxnSpPr>
        <p:spPr>
          <a:xfrm flipH="1">
            <a:off x="7707742" y="3150963"/>
            <a:ext cx="531779" cy="3191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ectangle 202">
            <a:extLst>
              <a:ext uri="{FF2B5EF4-FFF2-40B4-BE49-F238E27FC236}">
                <a16:creationId xmlns:a16="http://schemas.microsoft.com/office/drawing/2014/main" id="{43AF957A-082A-D6D0-66E7-1E24639DF7E4}"/>
              </a:ext>
            </a:extLst>
          </p:cNvPr>
          <p:cNvSpPr/>
          <p:nvPr/>
        </p:nvSpPr>
        <p:spPr>
          <a:xfrm>
            <a:off x="7707749" y="4338536"/>
            <a:ext cx="2136070" cy="2003896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BC924E6A-93B5-8178-208D-A4265E487CD2}"/>
              </a:ext>
            </a:extLst>
          </p:cNvPr>
          <p:cNvSpPr/>
          <p:nvPr/>
        </p:nvSpPr>
        <p:spPr>
          <a:xfrm>
            <a:off x="7713591" y="4331435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1423CB8-F2BC-677C-C82E-2177DEDFA4E5}"/>
              </a:ext>
            </a:extLst>
          </p:cNvPr>
          <p:cNvSpPr/>
          <p:nvPr/>
        </p:nvSpPr>
        <p:spPr>
          <a:xfrm>
            <a:off x="8083107" y="4331435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187F5248-2414-362E-BA7B-BF39A5C36118}"/>
              </a:ext>
            </a:extLst>
          </p:cNvPr>
          <p:cNvSpPr/>
          <p:nvPr/>
        </p:nvSpPr>
        <p:spPr>
          <a:xfrm>
            <a:off x="8452090" y="4331435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49C9F248-8E50-84C0-1380-91682BF91BAF}"/>
              </a:ext>
            </a:extLst>
          </p:cNvPr>
          <p:cNvSpPr/>
          <p:nvPr/>
        </p:nvSpPr>
        <p:spPr>
          <a:xfrm>
            <a:off x="8821606" y="4331435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8BCF6AD0-5537-8B22-B2B0-2608749037CF}"/>
              </a:ext>
            </a:extLst>
          </p:cNvPr>
          <p:cNvSpPr/>
          <p:nvPr/>
        </p:nvSpPr>
        <p:spPr>
          <a:xfrm>
            <a:off x="7713591" y="4694645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C8EA0666-0D3E-FC2D-6271-501C72C4D968}"/>
              </a:ext>
            </a:extLst>
          </p:cNvPr>
          <p:cNvSpPr/>
          <p:nvPr/>
        </p:nvSpPr>
        <p:spPr>
          <a:xfrm>
            <a:off x="8083107" y="4694645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E73E6EB9-6D10-1CBB-FDFB-1D10ACA3AF79}"/>
              </a:ext>
            </a:extLst>
          </p:cNvPr>
          <p:cNvSpPr/>
          <p:nvPr/>
        </p:nvSpPr>
        <p:spPr>
          <a:xfrm>
            <a:off x="8452090" y="4694645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3BB150D-302A-7956-82C8-C2EB9B009BAA}"/>
              </a:ext>
            </a:extLst>
          </p:cNvPr>
          <p:cNvSpPr/>
          <p:nvPr/>
        </p:nvSpPr>
        <p:spPr>
          <a:xfrm>
            <a:off x="8821606" y="4694645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3F214DAE-753E-9053-5A33-E78638AEA143}"/>
              </a:ext>
            </a:extLst>
          </p:cNvPr>
          <p:cNvSpPr/>
          <p:nvPr/>
        </p:nvSpPr>
        <p:spPr>
          <a:xfrm>
            <a:off x="7713058" y="5058162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97E5C987-3434-DAEC-8AB2-BE09768791B7}"/>
              </a:ext>
            </a:extLst>
          </p:cNvPr>
          <p:cNvSpPr/>
          <p:nvPr/>
        </p:nvSpPr>
        <p:spPr>
          <a:xfrm>
            <a:off x="8082574" y="5058162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712A00B4-7595-4E4E-823B-E2BA8C92DE8C}"/>
              </a:ext>
            </a:extLst>
          </p:cNvPr>
          <p:cNvSpPr/>
          <p:nvPr/>
        </p:nvSpPr>
        <p:spPr>
          <a:xfrm>
            <a:off x="8451557" y="5058162"/>
            <a:ext cx="369516" cy="363210"/>
          </a:xfrm>
          <a:prstGeom prst="rect">
            <a:avLst/>
          </a:prstGeom>
          <a:solidFill>
            <a:srgbClr val="00B0F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5BFEAF14-006B-F672-657D-A4AC1C340499}"/>
              </a:ext>
            </a:extLst>
          </p:cNvPr>
          <p:cNvSpPr/>
          <p:nvPr/>
        </p:nvSpPr>
        <p:spPr>
          <a:xfrm>
            <a:off x="8821073" y="5058162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19B69AF-38CA-8456-32FF-669F639B56BD}"/>
              </a:ext>
            </a:extLst>
          </p:cNvPr>
          <p:cNvSpPr/>
          <p:nvPr/>
        </p:nvSpPr>
        <p:spPr>
          <a:xfrm>
            <a:off x="7713058" y="5421372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A086094B-E5F8-42B0-453E-62C2F7670855}"/>
              </a:ext>
            </a:extLst>
          </p:cNvPr>
          <p:cNvSpPr/>
          <p:nvPr/>
        </p:nvSpPr>
        <p:spPr>
          <a:xfrm>
            <a:off x="8082574" y="5421372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5A7A94FB-91CD-D022-9A1F-A668941AE5CB}"/>
              </a:ext>
            </a:extLst>
          </p:cNvPr>
          <p:cNvSpPr/>
          <p:nvPr/>
        </p:nvSpPr>
        <p:spPr>
          <a:xfrm>
            <a:off x="8451557" y="5421372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F8147C87-1F9F-2AD5-41B6-97AA36CE48EF}"/>
              </a:ext>
            </a:extLst>
          </p:cNvPr>
          <p:cNvSpPr/>
          <p:nvPr/>
        </p:nvSpPr>
        <p:spPr>
          <a:xfrm>
            <a:off x="8821073" y="5421372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961286F0-10E9-DEC4-7DEE-F203B18CD26E}"/>
              </a:ext>
            </a:extLst>
          </p:cNvPr>
          <p:cNvSpPr/>
          <p:nvPr/>
        </p:nvSpPr>
        <p:spPr>
          <a:xfrm>
            <a:off x="9189523" y="4331435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0E486ECD-8D46-692E-0486-135A3B967EC2}"/>
              </a:ext>
            </a:extLst>
          </p:cNvPr>
          <p:cNvSpPr/>
          <p:nvPr/>
        </p:nvSpPr>
        <p:spPr>
          <a:xfrm>
            <a:off x="9189523" y="4694645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710DBFD8-A992-DA47-DF68-718E870DB20C}"/>
              </a:ext>
            </a:extLst>
          </p:cNvPr>
          <p:cNvSpPr/>
          <p:nvPr/>
        </p:nvSpPr>
        <p:spPr>
          <a:xfrm>
            <a:off x="9188990" y="5058162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894BFD14-AC14-2272-890B-DDFDD12D1391}"/>
              </a:ext>
            </a:extLst>
          </p:cNvPr>
          <p:cNvSpPr/>
          <p:nvPr/>
        </p:nvSpPr>
        <p:spPr>
          <a:xfrm>
            <a:off x="9188990" y="5421372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0CAB3C8A-AF0B-04AA-B0E7-4248A008BED1}"/>
              </a:ext>
            </a:extLst>
          </p:cNvPr>
          <p:cNvSpPr/>
          <p:nvPr/>
        </p:nvSpPr>
        <p:spPr>
          <a:xfrm>
            <a:off x="7712792" y="5784582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2DF2B9B-A062-CBF1-3C24-DFC80DC6A961}"/>
              </a:ext>
            </a:extLst>
          </p:cNvPr>
          <p:cNvSpPr/>
          <p:nvPr/>
        </p:nvSpPr>
        <p:spPr>
          <a:xfrm>
            <a:off x="8082308" y="5784582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6CBB66A8-C44A-84FA-A639-8DD50C51CBB6}"/>
              </a:ext>
            </a:extLst>
          </p:cNvPr>
          <p:cNvSpPr/>
          <p:nvPr/>
        </p:nvSpPr>
        <p:spPr>
          <a:xfrm>
            <a:off x="8451291" y="5784582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69582064-E6AF-8F03-EC09-03AD1CD06A13}"/>
              </a:ext>
            </a:extLst>
          </p:cNvPr>
          <p:cNvSpPr/>
          <p:nvPr/>
        </p:nvSpPr>
        <p:spPr>
          <a:xfrm>
            <a:off x="8820807" y="5784582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4AFB1038-0FFE-60DB-282F-3494314244CD}"/>
              </a:ext>
            </a:extLst>
          </p:cNvPr>
          <p:cNvSpPr/>
          <p:nvPr/>
        </p:nvSpPr>
        <p:spPr>
          <a:xfrm>
            <a:off x="9188724" y="5784582"/>
            <a:ext cx="369516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26A864BA-39F9-0E2F-F4B6-46FD9082CFF3}"/>
              </a:ext>
            </a:extLst>
          </p:cNvPr>
          <p:cNvSpPr/>
          <p:nvPr/>
        </p:nvSpPr>
        <p:spPr>
          <a:xfrm>
            <a:off x="9556108" y="4331435"/>
            <a:ext cx="287711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F780470C-61B3-54EE-9DBD-77C229262673}"/>
              </a:ext>
            </a:extLst>
          </p:cNvPr>
          <p:cNvSpPr/>
          <p:nvPr/>
        </p:nvSpPr>
        <p:spPr>
          <a:xfrm>
            <a:off x="9556108" y="4694645"/>
            <a:ext cx="287711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774EA17-100F-AB9A-22CA-26C23783CAF8}"/>
              </a:ext>
            </a:extLst>
          </p:cNvPr>
          <p:cNvSpPr/>
          <p:nvPr/>
        </p:nvSpPr>
        <p:spPr>
          <a:xfrm>
            <a:off x="9555575" y="5058162"/>
            <a:ext cx="287711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89CF4A-C90A-2BF6-F630-055CBC881173}"/>
              </a:ext>
            </a:extLst>
          </p:cNvPr>
          <p:cNvSpPr/>
          <p:nvPr/>
        </p:nvSpPr>
        <p:spPr>
          <a:xfrm>
            <a:off x="9555575" y="5421372"/>
            <a:ext cx="288244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6B801831-FA55-4151-CFA9-D18E8725E646}"/>
              </a:ext>
            </a:extLst>
          </p:cNvPr>
          <p:cNvSpPr/>
          <p:nvPr/>
        </p:nvSpPr>
        <p:spPr>
          <a:xfrm>
            <a:off x="9555309" y="5784582"/>
            <a:ext cx="287711" cy="363210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ACAEE12-8BE3-86CE-93A6-26D478030564}"/>
              </a:ext>
            </a:extLst>
          </p:cNvPr>
          <p:cNvSpPr/>
          <p:nvPr/>
        </p:nvSpPr>
        <p:spPr>
          <a:xfrm>
            <a:off x="7713121" y="6147792"/>
            <a:ext cx="369516" cy="344448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CF7ED7D4-2A9B-2140-D83C-83B8511C9003}"/>
              </a:ext>
            </a:extLst>
          </p:cNvPr>
          <p:cNvSpPr/>
          <p:nvPr/>
        </p:nvSpPr>
        <p:spPr>
          <a:xfrm>
            <a:off x="8082637" y="6147792"/>
            <a:ext cx="369516" cy="344448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84AE4499-FCEB-1563-D5B6-E361F7CC6847}"/>
              </a:ext>
            </a:extLst>
          </p:cNvPr>
          <p:cNvSpPr/>
          <p:nvPr/>
        </p:nvSpPr>
        <p:spPr>
          <a:xfrm>
            <a:off x="8451620" y="6147792"/>
            <a:ext cx="369516" cy="344448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F0D78FFD-098A-623A-6FCB-27C741ACE52F}"/>
              </a:ext>
            </a:extLst>
          </p:cNvPr>
          <p:cNvSpPr/>
          <p:nvPr/>
        </p:nvSpPr>
        <p:spPr>
          <a:xfrm>
            <a:off x="8821136" y="6147792"/>
            <a:ext cx="369516" cy="344448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B8DEBA0D-381A-44D2-54D0-33F3D473D0CC}"/>
              </a:ext>
            </a:extLst>
          </p:cNvPr>
          <p:cNvSpPr/>
          <p:nvPr/>
        </p:nvSpPr>
        <p:spPr>
          <a:xfrm>
            <a:off x="9189053" y="6147792"/>
            <a:ext cx="369516" cy="344448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90B1B423-B250-EFA0-2C73-ABCF7F65411B}"/>
              </a:ext>
            </a:extLst>
          </p:cNvPr>
          <p:cNvSpPr/>
          <p:nvPr/>
        </p:nvSpPr>
        <p:spPr>
          <a:xfrm>
            <a:off x="9555638" y="6147792"/>
            <a:ext cx="287382" cy="344448"/>
          </a:xfrm>
          <a:prstGeom prst="rect">
            <a:avLst/>
          </a:prstGeom>
          <a:solidFill>
            <a:srgbClr val="FF0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966C6E47-E034-A37E-1C7A-0590DF561C89}"/>
              </a:ext>
            </a:extLst>
          </p:cNvPr>
          <p:cNvSpPr/>
          <p:nvPr/>
        </p:nvSpPr>
        <p:spPr>
          <a:xfrm>
            <a:off x="8582326" y="5116284"/>
            <a:ext cx="162288" cy="150087"/>
          </a:xfrm>
          <a:prstGeom prst="ellipse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3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194" grpId="0"/>
      <p:bldP spid="195" grpId="0"/>
      <p:bldP spid="196" grpId="0"/>
      <p:bldP spid="197" grpId="0" animBg="1"/>
      <p:bldP spid="198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33C65-4D61-8311-C8AB-E18B65173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0" i="0" dirty="0">
                <a:solidFill>
                  <a:srgbClr val="000000"/>
                </a:solidFill>
                <a:effectLst/>
                <a:latin typeface="YouTube Sans"/>
              </a:rPr>
              <a:t>Інтерполяція методом найближчого сусіда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A752C-2EC0-D914-ACD7-DE3A0DD01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3647390" cy="1721921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Кожен тексел має квадрат з довжиною та шириною які дорівнюються до </a:t>
            </a:r>
            <a:r>
              <a:rPr lang="en-US" dirty="0">
                <a:latin typeface="YouTube Sans"/>
              </a:rPr>
              <a:t>1</a:t>
            </a:r>
          </a:p>
          <a:p>
            <a:r>
              <a:rPr lang="uk-UA" dirty="0">
                <a:latin typeface="YouTube Sans"/>
              </a:rPr>
              <a:t>Координат текселя знаходиться у куті зліва внизу текселя</a:t>
            </a:r>
            <a:endParaRPr lang="en-US" dirty="0">
              <a:latin typeface="YouTube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0FA5DC-315F-92FA-C1FF-07B999AFC467}"/>
              </a:ext>
            </a:extLst>
          </p:cNvPr>
          <p:cNvSpPr/>
          <p:nvPr/>
        </p:nvSpPr>
        <p:spPr>
          <a:xfrm>
            <a:off x="5913912" y="2037640"/>
            <a:ext cx="1882239" cy="16625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85BA59-1A1A-3E50-6C53-AE203276BDD2}"/>
              </a:ext>
            </a:extLst>
          </p:cNvPr>
          <p:cNvSpPr/>
          <p:nvPr/>
        </p:nvSpPr>
        <p:spPr>
          <a:xfrm>
            <a:off x="7368639" y="2803598"/>
            <a:ext cx="136566" cy="154379"/>
          </a:xfrm>
          <a:prstGeom prst="ellipse">
            <a:avLst/>
          </a:prstGeom>
          <a:solidFill>
            <a:srgbClr val="BC8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4E34615F-D607-7B88-E339-3AB067C95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1" y="3547769"/>
                <a:ext cx="3338335" cy="12617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uk-UA" dirty="0">
                    <a:latin typeface="YouTube Sans"/>
                  </a:rPr>
                  <a:t>Тепер перейдемо приклад</a:t>
                </a:r>
                <a:r>
                  <a:rPr lang="en-US" dirty="0">
                    <a:latin typeface="YouTube Sans"/>
                  </a:rPr>
                  <a:t>: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Маємо тексел </a:t>
                </a:r>
                <a:r>
                  <a:rPr lang="en-US" dirty="0">
                    <a:latin typeface="YouTube Sans"/>
                  </a:rPr>
                  <a:t>(3, 3)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Маємо точку зразка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BC8F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YouTube Sans"/>
                  </a:rPr>
                  <a:t> (3.8, 3.5)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4E34615F-D607-7B88-E339-3AB067C95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1" y="3547769"/>
                <a:ext cx="3338335" cy="1261737"/>
              </a:xfrm>
              <a:prstGeom prst="rect">
                <a:avLst/>
              </a:prstGeom>
              <a:blipFill>
                <a:blip r:embed="rId2"/>
                <a:stretch>
                  <a:fillRect l="-365" t="-3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703B78-8C00-842E-378E-B6ED89EAD78D}"/>
              </a:ext>
            </a:extLst>
          </p:cNvPr>
          <p:cNvCxnSpPr/>
          <p:nvPr/>
        </p:nvCxnSpPr>
        <p:spPr>
          <a:xfrm>
            <a:off x="5913912" y="3872377"/>
            <a:ext cx="188223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A9D7D7-184F-F0C1-EDC6-FFEE21DE8564}"/>
              </a:ext>
            </a:extLst>
          </p:cNvPr>
          <p:cNvCxnSpPr>
            <a:cxnSpLocks/>
          </p:cNvCxnSpPr>
          <p:nvPr/>
        </p:nvCxnSpPr>
        <p:spPr>
          <a:xfrm flipV="1">
            <a:off x="5715682" y="2025766"/>
            <a:ext cx="0" cy="16744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B55EEFA-EE50-28E9-AAE3-CE4E1CB51FD5}"/>
                  </a:ext>
                </a:extLst>
              </p:cNvPr>
              <p:cNvSpPr txBox="1"/>
              <p:nvPr/>
            </p:nvSpPr>
            <p:spPr>
              <a:xfrm>
                <a:off x="7758170" y="3910987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B55EEFA-EE50-28E9-AAE3-CE4E1CB51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170" y="3910987"/>
                <a:ext cx="192360" cy="276999"/>
              </a:xfrm>
              <a:prstGeom prst="rect">
                <a:avLst/>
              </a:prstGeom>
              <a:blipFill>
                <a:blip r:embed="rId3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C7E16B-B190-F95D-90EF-C94550A5CB13}"/>
                  </a:ext>
                </a:extLst>
              </p:cNvPr>
              <p:cNvSpPr txBox="1"/>
              <p:nvPr/>
            </p:nvSpPr>
            <p:spPr>
              <a:xfrm>
                <a:off x="5430606" y="1884508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C7E16B-B190-F95D-90EF-C94550A5C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06" y="1884508"/>
                <a:ext cx="192360" cy="276999"/>
              </a:xfrm>
              <a:prstGeom prst="rect">
                <a:avLst/>
              </a:prstGeom>
              <a:blipFill>
                <a:blip r:embed="rId4"/>
                <a:stretch>
                  <a:fillRect l="-29032" r="-2580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AC92A7-10CF-C18F-332D-5F07FD0FC370}"/>
                  </a:ext>
                </a:extLst>
              </p:cNvPr>
              <p:cNvSpPr txBox="1"/>
              <p:nvPr/>
            </p:nvSpPr>
            <p:spPr>
              <a:xfrm>
                <a:off x="5817732" y="3920334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AC92A7-10CF-C18F-332D-5F07FD0FC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732" y="3920334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75A9AE9-68EB-B818-3F51-B382ADE03FBB}"/>
                  </a:ext>
                </a:extLst>
              </p:cNvPr>
              <p:cNvSpPr txBox="1"/>
              <p:nvPr/>
            </p:nvSpPr>
            <p:spPr>
              <a:xfrm>
                <a:off x="5468210" y="3533137"/>
                <a:ext cx="15475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75A9AE9-68EB-B818-3F51-B382ADE03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210" y="3533137"/>
                <a:ext cx="154756" cy="276999"/>
              </a:xfrm>
              <a:prstGeom prst="rect">
                <a:avLst/>
              </a:prstGeom>
              <a:blipFill>
                <a:blip r:embed="rId6"/>
                <a:stretch>
                  <a:fillRect l="-44000" r="-48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D1CEB6C-D570-5F51-52CF-128A36CA63C4}"/>
                  </a:ext>
                </a:extLst>
              </p:cNvPr>
              <p:cNvSpPr txBox="1"/>
              <p:nvPr/>
            </p:nvSpPr>
            <p:spPr>
              <a:xfrm>
                <a:off x="7339331" y="2974809"/>
                <a:ext cx="1384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BC8F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=(3.8, 3.5)</m:t>
                      </m:r>
                    </m:oMath>
                  </m:oMathPara>
                </a14:m>
                <a:endParaRPr lang="en-US" dirty="0">
                  <a:solidFill>
                    <a:srgbClr val="BC8F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D1CEB6C-D570-5F51-52CF-128A36CA6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331" y="2974809"/>
                <a:ext cx="1384610" cy="276999"/>
              </a:xfrm>
              <a:prstGeom prst="rect">
                <a:avLst/>
              </a:prstGeom>
              <a:blipFill>
                <a:blip r:embed="rId7"/>
                <a:stretch>
                  <a:fillRect l="-3524" r="-572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AD0A9B-2D5A-BAFE-2782-08AA6810CF8F}"/>
                  </a:ext>
                </a:extLst>
              </p:cNvPr>
              <p:cNvSpPr txBox="1"/>
              <p:nvPr/>
            </p:nvSpPr>
            <p:spPr>
              <a:xfrm>
                <a:off x="5992205" y="3370783"/>
                <a:ext cx="9975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8B83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=(3, 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AD0A9B-2D5A-BAFE-2782-08AA6810C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205" y="3370783"/>
                <a:ext cx="997527" cy="276999"/>
              </a:xfrm>
              <a:prstGeom prst="rect">
                <a:avLst/>
              </a:prstGeom>
              <a:blipFill>
                <a:blip r:embed="rId8"/>
                <a:stretch>
                  <a:fillRect l="-7317" r="-9756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D5AA1136-441F-07B4-2266-98869098AD73}"/>
              </a:ext>
            </a:extLst>
          </p:cNvPr>
          <p:cNvSpPr/>
          <p:nvPr/>
        </p:nvSpPr>
        <p:spPr>
          <a:xfrm>
            <a:off x="5845629" y="3602654"/>
            <a:ext cx="136566" cy="154379"/>
          </a:xfrm>
          <a:prstGeom prst="ellipse">
            <a:avLst/>
          </a:prstGeom>
          <a:solidFill>
            <a:srgbClr val="78B8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AF6A76-C5D9-0779-2A12-526CDF54C0FD}"/>
                  </a:ext>
                </a:extLst>
              </p:cNvPr>
              <p:cNvSpPr txBox="1"/>
              <p:nvPr/>
            </p:nvSpPr>
            <p:spPr>
              <a:xfrm>
                <a:off x="7796151" y="1706975"/>
                <a:ext cx="9975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=(4, 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AF6A76-C5D9-0779-2A12-526CDF54C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151" y="1706975"/>
                <a:ext cx="997527" cy="276999"/>
              </a:xfrm>
              <a:prstGeom prst="rect">
                <a:avLst/>
              </a:prstGeom>
              <a:blipFill>
                <a:blip r:embed="rId9"/>
                <a:stretch>
                  <a:fillRect l="-7927" r="-10366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49A98C6E-8A60-A2B1-7E33-C08914C25494}"/>
              </a:ext>
            </a:extLst>
          </p:cNvPr>
          <p:cNvSpPr/>
          <p:nvPr/>
        </p:nvSpPr>
        <p:spPr>
          <a:xfrm>
            <a:off x="7727868" y="1988406"/>
            <a:ext cx="136566" cy="15437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D12F89-A076-3AD6-F191-2260A49905EC}"/>
                  </a:ext>
                </a:extLst>
              </p:cNvPr>
              <p:cNvSpPr txBox="1"/>
              <p:nvPr/>
            </p:nvSpPr>
            <p:spPr>
              <a:xfrm>
                <a:off x="8797214" y="2194348"/>
                <a:ext cx="2160834" cy="923330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8B8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це зліва нижній кут, 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це правий верхній кут текселя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D12F89-A076-3AD6-F191-2260A4990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214" y="2194348"/>
                <a:ext cx="2160834" cy="923330"/>
              </a:xfrm>
              <a:prstGeom prst="rect">
                <a:avLst/>
              </a:prstGeom>
              <a:blipFill>
                <a:blip r:embed="rId10"/>
                <a:stretch>
                  <a:fillRect l="-2254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5E68B6-60C5-CADA-1A10-2535D33EDA43}"/>
                  </a:ext>
                </a:extLst>
              </p:cNvPr>
              <p:cNvSpPr txBox="1"/>
              <p:nvPr/>
            </p:nvSpPr>
            <p:spPr>
              <a:xfrm>
                <a:off x="5143513" y="4386906"/>
                <a:ext cx="14042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8B83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BC8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5E68B6-60C5-CADA-1A10-2535D33E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13" y="4386906"/>
                <a:ext cx="1404231" cy="276999"/>
              </a:xfrm>
              <a:prstGeom prst="rect">
                <a:avLst/>
              </a:prstGeom>
              <a:blipFill>
                <a:blip r:embed="rId11"/>
                <a:stretch>
                  <a:fillRect l="-3478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746BD21-2BEC-608F-FA1A-B07448873EF6}"/>
                  </a:ext>
                </a:extLst>
              </p:cNvPr>
              <p:cNvSpPr txBox="1"/>
              <p:nvPr/>
            </p:nvSpPr>
            <p:spPr>
              <a:xfrm>
                <a:off x="5143513" y="4830329"/>
                <a:ext cx="1427122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8B83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BC8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746BD21-2BEC-608F-FA1A-B07448873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13" y="4830329"/>
                <a:ext cx="1427122" cy="298928"/>
              </a:xfrm>
              <a:prstGeom prst="rect">
                <a:avLst/>
              </a:prstGeom>
              <a:blipFill>
                <a:blip r:embed="rId12"/>
                <a:stretch>
                  <a:fillRect l="-3419" r="-855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E00582-ACC8-EBB1-084A-8D664B83285F}"/>
                  </a:ext>
                </a:extLst>
              </p:cNvPr>
              <p:cNvSpPr txBox="1"/>
              <p:nvPr/>
            </p:nvSpPr>
            <p:spPr>
              <a:xfrm>
                <a:off x="4735046" y="5405944"/>
                <a:ext cx="2644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E00582-ACC8-EBB1-084A-8D664B832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046" y="5405944"/>
                <a:ext cx="264496" cy="276999"/>
              </a:xfrm>
              <a:prstGeom prst="rect">
                <a:avLst/>
              </a:prstGeom>
              <a:blipFill>
                <a:blip r:embed="rId13"/>
                <a:stretch>
                  <a:fillRect l="-13953" r="-1395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1EB1CC-B2BC-EC48-BECF-71773F6E97A4}"/>
                  </a:ext>
                </a:extLst>
              </p:cNvPr>
              <p:cNvSpPr txBox="1"/>
              <p:nvPr/>
            </p:nvSpPr>
            <p:spPr>
              <a:xfrm>
                <a:off x="5072825" y="5309962"/>
                <a:ext cx="16209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BC8F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усередині текселя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1EB1CC-B2BC-EC48-BECF-71773F6E9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825" y="5309962"/>
                <a:ext cx="1620982" cy="646331"/>
              </a:xfrm>
              <a:prstGeom prst="rect">
                <a:avLst/>
              </a:prstGeom>
              <a:blipFill>
                <a:blip r:embed="rId14"/>
                <a:stretch>
                  <a:fillRect l="-300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B179CE-593F-156E-2FC8-AE0FD003CE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1" y="4679093"/>
                <a:ext cx="3338335" cy="12617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uk-UA" dirty="0">
                    <a:latin typeface="YouTube Sans"/>
                  </a:rPr>
                  <a:t>Дивлючись на координат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BC8F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ми бачимо що можна знайти тексел, якому вони відповідають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B179CE-593F-156E-2FC8-AE0FD003C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1" y="4679093"/>
                <a:ext cx="3338335" cy="1261737"/>
              </a:xfrm>
              <a:prstGeom prst="rect">
                <a:avLst/>
              </a:prstGeom>
              <a:blipFill>
                <a:blip r:embed="rId15"/>
                <a:stretch>
                  <a:fillRect l="-365" t="-3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42F6DE-C2E0-CF1B-351B-97E6350E2C9C}"/>
                  </a:ext>
                </a:extLst>
              </p:cNvPr>
              <p:cNvSpPr txBox="1"/>
              <p:nvPr/>
            </p:nvSpPr>
            <p:spPr>
              <a:xfrm>
                <a:off x="7665252" y="4386906"/>
                <a:ext cx="1384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BC8F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=(3.8, 3.5)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42F6DE-C2E0-CF1B-351B-97E6350E2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252" y="4386906"/>
                <a:ext cx="1384610" cy="276999"/>
              </a:xfrm>
              <a:prstGeom prst="rect">
                <a:avLst/>
              </a:prstGeom>
              <a:blipFill>
                <a:blip r:embed="rId16"/>
                <a:stretch>
                  <a:fillRect l="-3509" r="-5263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8B5556E2-763B-9DDB-EE0C-1FFE1A2FF961}"/>
              </a:ext>
            </a:extLst>
          </p:cNvPr>
          <p:cNvSpPr/>
          <p:nvPr/>
        </p:nvSpPr>
        <p:spPr>
          <a:xfrm>
            <a:off x="8205579" y="4386906"/>
            <a:ext cx="160317" cy="27699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9C53E9B-8562-F020-B3A8-CC499A7BDCBA}"/>
              </a:ext>
            </a:extLst>
          </p:cNvPr>
          <p:cNvSpPr/>
          <p:nvPr/>
        </p:nvSpPr>
        <p:spPr>
          <a:xfrm>
            <a:off x="8585919" y="4386906"/>
            <a:ext cx="160317" cy="27699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735339F-91AD-68F8-F866-4FCD900D3439}"/>
                  </a:ext>
                </a:extLst>
              </p:cNvPr>
              <p:cNvSpPr txBox="1"/>
              <p:nvPr/>
            </p:nvSpPr>
            <p:spPr>
              <a:xfrm>
                <a:off x="7368639" y="4843428"/>
                <a:ext cx="2410361" cy="120032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T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ексел, якому відповідає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BC8F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, можна отримати вживаючи функцію 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floor/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підлоги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735339F-91AD-68F8-F866-4FCD900D3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639" y="4843428"/>
                <a:ext cx="2410361" cy="1200329"/>
              </a:xfrm>
              <a:prstGeom prst="rect">
                <a:avLst/>
              </a:prstGeom>
              <a:blipFill>
                <a:blip r:embed="rId17"/>
                <a:stretch>
                  <a:fillRect l="-2278" t="-3061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43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9" grpId="0"/>
      <p:bldP spid="35" grpId="0"/>
      <p:bldP spid="36" grpId="0"/>
      <p:bldP spid="37" grpId="0"/>
      <p:bldP spid="38" grpId="0"/>
      <p:bldP spid="40" grpId="0"/>
      <p:bldP spid="42" grpId="0"/>
      <p:bldP spid="43" grpId="0" animBg="1"/>
      <p:bldP spid="48" grpId="0"/>
      <p:bldP spid="49" grpId="0" animBg="1"/>
      <p:bldP spid="50" grpId="0" animBg="1"/>
      <p:bldP spid="51" grpId="0"/>
      <p:bldP spid="52" grpId="0"/>
      <p:bldP spid="53" grpId="0"/>
      <p:bldP spid="54" grpId="0"/>
      <p:bldP spid="55" grpId="0"/>
      <p:bldP spid="56" grpId="0"/>
      <p:bldP spid="57" grpId="0" animBg="1"/>
      <p:bldP spid="58" grpId="0" animBg="1"/>
      <p:bldP spid="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5C7F4-5DD4-7860-2BED-F91BB492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0" i="0" dirty="0">
                <a:solidFill>
                  <a:srgbClr val="000000"/>
                </a:solidFill>
                <a:effectLst/>
                <a:latin typeface="YouTube Sans"/>
              </a:rPr>
              <a:t>Інтерполяція методом найближчого сусіда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1477F-23E3-FD05-1EFD-4DB5C38855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4295780" cy="2203449"/>
              </a:xfrm>
            </p:spPr>
            <p:txBody>
              <a:bodyPr/>
              <a:lstStyle/>
              <a:p>
                <a:r>
                  <a:rPr lang="ru-RU" dirty="0">
                    <a:latin typeface="YouTube Sans"/>
                  </a:rPr>
                  <a:t>Варто зрозуміти, чому наші нерівності були менш ніж рівними для однієї сторони, але меншими, ніж для іншої</a:t>
                </a:r>
                <a:endParaRPr lang="uk-UA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8B8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BC8F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ru-RU" dirty="0">
                    <a:latin typeface="YouTube Sans"/>
                  </a:rPr>
                  <a:t>Причина в тому, що одна точка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C8F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dirty="0">
                    <a:latin typeface="YouTube Sans"/>
                  </a:rPr>
                  <a:t> не може перекривати більше ніж один </a:t>
                </a:r>
                <a:r>
                  <a:rPr lang="uk-UA" dirty="0">
                    <a:latin typeface="YouTube Sans"/>
                  </a:rPr>
                  <a:t>тексел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1477F-23E3-FD05-1EFD-4DB5C38855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4295780" cy="2203449"/>
              </a:xfrm>
              <a:blipFill>
                <a:blip r:embed="rId2"/>
                <a:stretch>
                  <a:fillRect l="-284" t="-1939" b="-2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096E19-C83B-8A7E-B6B6-C56935D43FA2}"/>
                  </a:ext>
                </a:extLst>
              </p:cNvPr>
              <p:cNvSpPr txBox="1"/>
              <p:nvPr/>
            </p:nvSpPr>
            <p:spPr>
              <a:xfrm>
                <a:off x="6881751" y="1956459"/>
                <a:ext cx="10319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BC8F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=(4, 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096E19-C83B-8A7E-B6B6-C56935D4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751" y="1956459"/>
                <a:ext cx="1031949" cy="276999"/>
              </a:xfrm>
              <a:prstGeom prst="rect">
                <a:avLst/>
              </a:prstGeom>
              <a:blipFill>
                <a:blip r:embed="rId3"/>
                <a:stretch>
                  <a:fillRect l="-4734" r="-769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44E4D7-D471-B3A1-D5D5-184A61A2F0B3}"/>
                  </a:ext>
                </a:extLst>
              </p:cNvPr>
              <p:cNvSpPr txBox="1"/>
              <p:nvPr/>
            </p:nvSpPr>
            <p:spPr>
              <a:xfrm>
                <a:off x="6271173" y="2542308"/>
                <a:ext cx="11559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BC8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44E4D7-D471-B3A1-D5D5-184A61A2F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173" y="2542308"/>
                <a:ext cx="1155957" cy="276999"/>
              </a:xfrm>
              <a:prstGeom prst="rect">
                <a:avLst/>
              </a:prstGeom>
              <a:blipFill>
                <a:blip r:embed="rId4"/>
                <a:stretch>
                  <a:fillRect l="-4233" r="-4233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1A1EA9-E1B5-5EEF-5999-8416551F7792}"/>
                  </a:ext>
                </a:extLst>
              </p:cNvPr>
              <p:cNvSpPr txBox="1"/>
              <p:nvPr/>
            </p:nvSpPr>
            <p:spPr>
              <a:xfrm>
                <a:off x="7818924" y="2542307"/>
                <a:ext cx="11559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BC8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1A1EA9-E1B5-5EEF-5999-8416551F7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924" y="2542307"/>
                <a:ext cx="1155957" cy="276999"/>
              </a:xfrm>
              <a:prstGeom prst="rect">
                <a:avLst/>
              </a:prstGeom>
              <a:blipFill>
                <a:blip r:embed="rId5"/>
                <a:stretch>
                  <a:fillRect l="-4233" r="-4762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75C555-235C-0E3C-D91C-3456810CD2D4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845956" y="3274293"/>
            <a:ext cx="0" cy="41869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98EDF1-8DA1-A8B0-A391-719B54AF83A9}"/>
                  </a:ext>
                </a:extLst>
              </p:cNvPr>
              <p:cNvSpPr txBox="1"/>
              <p:nvPr/>
            </p:nvSpPr>
            <p:spPr>
              <a:xfrm>
                <a:off x="6096000" y="3692991"/>
                <a:ext cx="1499911" cy="646331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у текселі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(3, 3)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98EDF1-8DA1-A8B0-A391-719B54AF8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92991"/>
                <a:ext cx="1499911" cy="646331"/>
              </a:xfrm>
              <a:prstGeom prst="rect">
                <a:avLst/>
              </a:prstGeom>
              <a:blipFill>
                <a:blip r:embed="rId6"/>
                <a:stretch>
                  <a:fillRect l="-1220" t="-5660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AED60D-4121-B26B-07EB-4CF3452F8667}"/>
                  </a:ext>
                </a:extLst>
              </p:cNvPr>
              <p:cNvSpPr txBox="1"/>
              <p:nvPr/>
            </p:nvSpPr>
            <p:spPr>
              <a:xfrm>
                <a:off x="6271173" y="2897336"/>
                <a:ext cx="116358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BC8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AED60D-4121-B26B-07EB-4CF3452F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173" y="2897336"/>
                <a:ext cx="1163588" cy="298928"/>
              </a:xfrm>
              <a:prstGeom prst="rect">
                <a:avLst/>
              </a:prstGeom>
              <a:blipFill>
                <a:blip r:embed="rId7"/>
                <a:stretch>
                  <a:fillRect l="-4188" r="-3665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F17520-0A29-6281-C18F-30EA97B8DF1E}"/>
                  </a:ext>
                </a:extLst>
              </p:cNvPr>
              <p:cNvSpPr txBox="1"/>
              <p:nvPr/>
            </p:nvSpPr>
            <p:spPr>
              <a:xfrm>
                <a:off x="7818924" y="2897336"/>
                <a:ext cx="116358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BC8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F17520-0A29-6281-C18F-30EA97B8D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924" y="2897336"/>
                <a:ext cx="1163588" cy="298928"/>
              </a:xfrm>
              <a:prstGeom prst="rect">
                <a:avLst/>
              </a:prstGeom>
              <a:blipFill>
                <a:blip r:embed="rId8"/>
                <a:stretch>
                  <a:fillRect l="-4188" r="-4188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B70022-E8B2-BD14-13CF-E689A4E1D45E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417457" y="3274293"/>
            <a:ext cx="0" cy="41869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9AECBC-34C8-5F3C-2B03-7ABC38A5865F}"/>
                  </a:ext>
                </a:extLst>
              </p:cNvPr>
              <p:cNvSpPr txBox="1"/>
              <p:nvPr/>
            </p:nvSpPr>
            <p:spPr>
              <a:xfrm>
                <a:off x="7667501" y="3692991"/>
                <a:ext cx="1499911" cy="646331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у текселі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(4, 4)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9AECBC-34C8-5F3C-2B03-7ABC38A58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501" y="3692991"/>
                <a:ext cx="1499911" cy="646331"/>
              </a:xfrm>
              <a:prstGeom prst="rect">
                <a:avLst/>
              </a:prstGeom>
              <a:blipFill>
                <a:blip r:embed="rId9"/>
                <a:stretch>
                  <a:fillRect l="-1220" t="-5660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>
            <a:extLst>
              <a:ext uri="{FF2B5EF4-FFF2-40B4-BE49-F238E27FC236}">
                <a16:creationId xmlns:a16="http://schemas.microsoft.com/office/drawing/2014/main" id="{C6F8A35B-70F2-3809-5BBE-B0F24B966148}"/>
              </a:ext>
            </a:extLst>
          </p:cNvPr>
          <p:cNvSpPr/>
          <p:nvPr/>
        </p:nvSpPr>
        <p:spPr>
          <a:xfrm rot="5400000">
            <a:off x="7471743" y="3087211"/>
            <a:ext cx="316675" cy="3074663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785043-F638-4D79-CB3C-FA44EB2320F1}"/>
                  </a:ext>
                </a:extLst>
              </p:cNvPr>
              <p:cNvSpPr txBox="1"/>
              <p:nvPr/>
            </p:nvSpPr>
            <p:spPr>
              <a:xfrm>
                <a:off x="6525674" y="4897888"/>
                <a:ext cx="2208811" cy="1200329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відповідає більш ніж одному текселю, а ми цього не хочемо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785043-F638-4D79-CB3C-FA44EB23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74" y="4897888"/>
                <a:ext cx="2208811" cy="1200329"/>
              </a:xfrm>
              <a:prstGeom prst="rect">
                <a:avLst/>
              </a:prstGeom>
              <a:blipFill>
                <a:blip r:embed="rId10"/>
                <a:stretch>
                  <a:fillRect l="-2204" t="-2538" r="-1102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2FD22DDD-248B-D679-3A9A-B6AD405CED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4032250"/>
                <a:ext cx="4295780" cy="15430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u-RU" dirty="0">
                    <a:latin typeface="YouTube Sans"/>
                  </a:rPr>
                  <a:t>Налаштування нерівності у цей спосіб гарантує, що кожен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BC8F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dirty="0">
                    <a:latin typeface="YouTube Sans"/>
                  </a:rPr>
                  <a:t> унікально відповідає одному текселю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2FD22DDD-248B-D679-3A9A-B6AD405CE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032250"/>
                <a:ext cx="4295780" cy="1543050"/>
              </a:xfrm>
              <a:prstGeom prst="rect">
                <a:avLst/>
              </a:prstGeom>
              <a:blipFill>
                <a:blip r:embed="rId11"/>
                <a:stretch>
                  <a:fillRect l="-284" t="-2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62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" grpId="1"/>
      <p:bldP spid="11" grpId="0" animBg="1"/>
      <p:bldP spid="13" grpId="0"/>
      <p:bldP spid="14" grpId="0"/>
      <p:bldP spid="14" grpId="1"/>
      <p:bldP spid="19" grpId="0" animBg="1"/>
      <p:bldP spid="22" grpId="0" animBg="1"/>
      <p:bldP spid="24" grpId="0" animBg="1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58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D65E7-4BE6-F93A-493D-11EC55D5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Інтерполяція Атрибути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60E11-B432-7097-E060-4237E7F7D5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3642637" cy="4154159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Ми додали текстуру але вона дивно з</a:t>
                </a:r>
                <a:r>
                  <a:rPr lang="en-US" dirty="0">
                    <a:latin typeface="YouTube Sans"/>
                  </a:rPr>
                  <a:t>’</a:t>
                </a:r>
                <a:r>
                  <a:rPr lang="uk-UA" dirty="0">
                    <a:latin typeface="YouTube Sans"/>
                  </a:rPr>
                  <a:t>являється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У лекції про </a:t>
                </a:r>
                <a:r>
                  <a:rPr lang="en-US" dirty="0">
                    <a:latin typeface="YouTube Sans"/>
                  </a:rPr>
                  <a:t>Z-</a:t>
                </a:r>
                <a:r>
                  <a:rPr lang="uk-UA" dirty="0">
                    <a:latin typeface="YouTube Sans"/>
                  </a:rPr>
                  <a:t>Буферизації, ми бачили що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координат не є лінійним у просторі перспективи і що треба було інтерполювати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Чи подібне стосується для атрибутів так як </a:t>
                </a:r>
                <a:r>
                  <a:rPr lang="en-US" dirty="0">
                    <a:latin typeface="YouTube Sans"/>
                  </a:rPr>
                  <a:t>UV </a:t>
                </a:r>
                <a:r>
                  <a:rPr lang="uk-UA" dirty="0">
                    <a:latin typeface="YouTube Sans"/>
                  </a:rPr>
                  <a:t>координати</a:t>
                </a:r>
                <a:r>
                  <a:rPr lang="en-US" dirty="0">
                    <a:latin typeface="YouTube Sans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60E11-B432-7097-E060-4237E7F7D5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3642637" cy="4154159"/>
              </a:xfrm>
              <a:blipFill>
                <a:blip r:embed="rId2"/>
                <a:stretch>
                  <a:fillRect l="-334" t="-1028" r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651B9-1200-420F-CFC2-E3FC211AB12F}"/>
              </a:ext>
            </a:extLst>
          </p:cNvPr>
          <p:cNvCxnSpPr/>
          <p:nvPr/>
        </p:nvCxnSpPr>
        <p:spPr>
          <a:xfrm flipV="1">
            <a:off x="6436426" y="2303813"/>
            <a:ext cx="2297875" cy="1288473"/>
          </a:xfrm>
          <a:prstGeom prst="line">
            <a:avLst/>
          </a:prstGeom>
          <a:ln w="28575">
            <a:solidFill>
              <a:srgbClr val="6F6F74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5199F3-1290-9A54-7D47-01901B744555}"/>
              </a:ext>
            </a:extLst>
          </p:cNvPr>
          <p:cNvCxnSpPr>
            <a:cxnSpLocks/>
          </p:cNvCxnSpPr>
          <p:nvPr/>
        </p:nvCxnSpPr>
        <p:spPr>
          <a:xfrm>
            <a:off x="6436426" y="3592286"/>
            <a:ext cx="3740727" cy="564078"/>
          </a:xfrm>
          <a:prstGeom prst="line">
            <a:avLst/>
          </a:prstGeom>
          <a:ln w="28575">
            <a:solidFill>
              <a:srgbClr val="6F6F74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2E4754-F0A0-930C-A5FB-EC632B3F8102}"/>
              </a:ext>
            </a:extLst>
          </p:cNvPr>
          <p:cNvCxnSpPr>
            <a:cxnSpLocks/>
          </p:cNvCxnSpPr>
          <p:nvPr/>
        </p:nvCxnSpPr>
        <p:spPr>
          <a:xfrm flipH="1" flipV="1">
            <a:off x="8734301" y="2303813"/>
            <a:ext cx="1442852" cy="185255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860406-5045-F8E6-E6B2-B3B4BE2D966E}"/>
              </a:ext>
            </a:extLst>
          </p:cNvPr>
          <p:cNvCxnSpPr>
            <a:cxnSpLocks/>
          </p:cNvCxnSpPr>
          <p:nvPr/>
        </p:nvCxnSpPr>
        <p:spPr>
          <a:xfrm flipV="1">
            <a:off x="7585363" y="2303813"/>
            <a:ext cx="0" cy="2107869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40AEDB-F00B-5E1A-A2B0-3BE7E57CCC1F}"/>
              </a:ext>
            </a:extLst>
          </p:cNvPr>
          <p:cNvSpPr/>
          <p:nvPr/>
        </p:nvSpPr>
        <p:spPr>
          <a:xfrm>
            <a:off x="7541078" y="2902033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F728B3-2130-759E-A713-4B2B2ABF1085}"/>
              </a:ext>
            </a:extLst>
          </p:cNvPr>
          <p:cNvSpPr/>
          <p:nvPr/>
        </p:nvSpPr>
        <p:spPr>
          <a:xfrm>
            <a:off x="7541078" y="3336513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0C03817-9F55-999C-A03D-BBC553A5A392}"/>
              </a:ext>
            </a:extLst>
          </p:cNvPr>
          <p:cNvSpPr/>
          <p:nvPr/>
        </p:nvSpPr>
        <p:spPr>
          <a:xfrm>
            <a:off x="7541078" y="3734792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7A65FD-63CC-234D-2B91-A73FF7B80A10}"/>
              </a:ext>
            </a:extLst>
          </p:cNvPr>
          <p:cNvSpPr/>
          <p:nvPr/>
        </p:nvSpPr>
        <p:spPr>
          <a:xfrm>
            <a:off x="8690016" y="2257796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D0C034-BCBF-5035-A8A9-CF3E9CF9DAF1}"/>
              </a:ext>
            </a:extLst>
          </p:cNvPr>
          <p:cNvSpPr/>
          <p:nvPr/>
        </p:nvSpPr>
        <p:spPr>
          <a:xfrm>
            <a:off x="10132868" y="4110348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C000E1-0C1D-C906-ED32-F646C0562B72}"/>
              </a:ext>
            </a:extLst>
          </p:cNvPr>
          <p:cNvSpPr/>
          <p:nvPr/>
        </p:nvSpPr>
        <p:spPr>
          <a:xfrm>
            <a:off x="9264484" y="2979795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B5F90E-F381-AC8D-507E-09DE1E3CB1FC}"/>
              </a:ext>
            </a:extLst>
          </p:cNvPr>
          <p:cNvSpPr/>
          <p:nvPr/>
        </p:nvSpPr>
        <p:spPr>
          <a:xfrm>
            <a:off x="6392141" y="3535708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A43DD9D-33FA-6B25-8FD6-576A492BDA7A}"/>
              </a:ext>
            </a:extLst>
          </p:cNvPr>
          <p:cNvCxnSpPr>
            <a:cxnSpLocks/>
          </p:cNvCxnSpPr>
          <p:nvPr/>
        </p:nvCxnSpPr>
        <p:spPr>
          <a:xfrm>
            <a:off x="6207934" y="4650296"/>
            <a:ext cx="31650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5C56C34-26B8-2FE5-32C2-9EF51545F8BF}"/>
                  </a:ext>
                </a:extLst>
              </p:cNvPr>
              <p:cNvSpPr txBox="1"/>
              <p:nvPr/>
            </p:nvSpPr>
            <p:spPr>
              <a:xfrm>
                <a:off x="6999688" y="4715701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5C56C34-26B8-2FE5-32C2-9EF51545F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688" y="4715701"/>
                <a:ext cx="180306" cy="276999"/>
              </a:xfrm>
              <a:prstGeom prst="rect">
                <a:avLst/>
              </a:prstGeom>
              <a:blipFill>
                <a:blip r:embed="rId3"/>
                <a:stretch>
                  <a:fillRect l="-16667" r="-100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E57A2B5-F974-55C7-5654-3208DA3956FC}"/>
              </a:ext>
            </a:extLst>
          </p:cNvPr>
          <p:cNvCxnSpPr>
            <a:cxnSpLocks/>
          </p:cNvCxnSpPr>
          <p:nvPr/>
        </p:nvCxnSpPr>
        <p:spPr>
          <a:xfrm flipV="1">
            <a:off x="6207934" y="2063586"/>
            <a:ext cx="0" cy="25867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212D51-706D-905D-3F73-023A21856264}"/>
                  </a:ext>
                </a:extLst>
              </p:cNvPr>
              <p:cNvSpPr txBox="1"/>
              <p:nvPr/>
            </p:nvSpPr>
            <p:spPr>
              <a:xfrm>
                <a:off x="5890487" y="3578147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212D51-706D-905D-3F73-023A21856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487" y="3578147"/>
                <a:ext cx="194540" cy="276999"/>
              </a:xfrm>
              <a:prstGeom prst="rect">
                <a:avLst/>
              </a:prstGeom>
              <a:blipFill>
                <a:blip r:embed="rId4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DDCD1EB0-F555-387B-BDC1-B6D357605441}"/>
              </a:ext>
            </a:extLst>
          </p:cNvPr>
          <p:cNvSpPr/>
          <p:nvPr/>
        </p:nvSpPr>
        <p:spPr>
          <a:xfrm>
            <a:off x="7261761" y="2713512"/>
            <a:ext cx="648438" cy="12884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76DE55-CA8C-395B-BC1E-D86D64F08B8C}"/>
                  </a:ext>
                </a:extLst>
              </p:cNvPr>
              <p:cNvSpPr txBox="1"/>
              <p:nvPr/>
            </p:nvSpPr>
            <p:spPr>
              <a:xfrm>
                <a:off x="5741719" y="5183579"/>
                <a:ext cx="2671946" cy="923330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Точка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є середня точка у просторі монітора, але не у просторі світу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76DE55-CA8C-395B-BC1E-D86D64F08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19" y="5183579"/>
                <a:ext cx="2671946" cy="923330"/>
              </a:xfrm>
              <a:prstGeom prst="rect">
                <a:avLst/>
              </a:prstGeom>
              <a:blipFill>
                <a:blip r:embed="rId5"/>
                <a:stretch>
                  <a:fillRect l="-2055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Brace 40">
            <a:extLst>
              <a:ext uri="{FF2B5EF4-FFF2-40B4-BE49-F238E27FC236}">
                <a16:creationId xmlns:a16="http://schemas.microsoft.com/office/drawing/2014/main" id="{57B894FB-6B2E-7AA1-35F9-17D12859223E}"/>
              </a:ext>
            </a:extLst>
          </p:cNvPr>
          <p:cNvSpPr/>
          <p:nvPr/>
        </p:nvSpPr>
        <p:spPr>
          <a:xfrm rot="19307977">
            <a:off x="9131709" y="2081170"/>
            <a:ext cx="210780" cy="901419"/>
          </a:xfrm>
          <a:prstGeom prst="rightBrac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5D4F441E-8F56-5AFB-47EA-B718820C7A4C}"/>
              </a:ext>
            </a:extLst>
          </p:cNvPr>
          <p:cNvSpPr/>
          <p:nvPr/>
        </p:nvSpPr>
        <p:spPr>
          <a:xfrm rot="19307977">
            <a:off x="9864454" y="2743089"/>
            <a:ext cx="210780" cy="1413302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1DC8A5-9C1E-31BB-B921-D6CFE577B2D5}"/>
              </a:ext>
            </a:extLst>
          </p:cNvPr>
          <p:cNvSpPr/>
          <p:nvPr/>
        </p:nvSpPr>
        <p:spPr>
          <a:xfrm>
            <a:off x="9376456" y="3152195"/>
            <a:ext cx="88570" cy="9203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5F197E2-11AC-59B2-2896-D4CF5F6F8289}"/>
              </a:ext>
            </a:extLst>
          </p:cNvPr>
          <p:cNvCxnSpPr>
            <a:cxnSpLocks/>
            <a:stCxn id="9" idx="6"/>
            <a:endCxn id="43" idx="2"/>
          </p:cNvCxnSpPr>
          <p:nvPr/>
        </p:nvCxnSpPr>
        <p:spPr>
          <a:xfrm flipV="1">
            <a:off x="7629648" y="3198212"/>
            <a:ext cx="1746808" cy="184318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26CB654-BD9D-6958-76F7-3F81206CAF93}"/>
              </a:ext>
            </a:extLst>
          </p:cNvPr>
          <p:cNvCxnSpPr>
            <a:cxnSpLocks/>
          </p:cNvCxnSpPr>
          <p:nvPr/>
        </p:nvCxnSpPr>
        <p:spPr>
          <a:xfrm flipV="1">
            <a:off x="6436426" y="3025811"/>
            <a:ext cx="2916628" cy="566474"/>
          </a:xfrm>
          <a:prstGeom prst="line">
            <a:avLst/>
          </a:prstGeom>
          <a:ln w="28575">
            <a:solidFill>
              <a:srgbClr val="6F6F74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C4A91F-A7FE-6A8A-10ED-302B23F4F6FE}"/>
                  </a:ext>
                </a:extLst>
              </p:cNvPr>
              <p:cNvSpPr txBox="1"/>
              <p:nvPr/>
            </p:nvSpPr>
            <p:spPr>
              <a:xfrm>
                <a:off x="7362560" y="3126766"/>
                <a:ext cx="251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C4A91F-A7FE-6A8A-10ED-302B23F4F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560" y="3126766"/>
                <a:ext cx="251672" cy="276999"/>
              </a:xfrm>
              <a:prstGeom prst="rect">
                <a:avLst/>
              </a:prstGeom>
              <a:blipFill>
                <a:blip r:embed="rId6"/>
                <a:stretch>
                  <a:fillRect l="-34146" t="-4444" r="-34146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58F2A-ECD7-E37F-4B56-A378A29B6C9C}"/>
                  </a:ext>
                </a:extLst>
              </p:cNvPr>
              <p:cNvSpPr txBox="1"/>
              <p:nvPr/>
            </p:nvSpPr>
            <p:spPr>
              <a:xfrm>
                <a:off x="9255146" y="2678434"/>
                <a:ext cx="195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58F2A-ECD7-E37F-4B56-A378A29B6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146" y="2678434"/>
                <a:ext cx="195182" cy="276999"/>
              </a:xfrm>
              <a:prstGeom prst="rect">
                <a:avLst/>
              </a:prstGeom>
              <a:blipFill>
                <a:blip r:embed="rId7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19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14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DFD71-F9EF-84B9-B95C-85C903DE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Інтерполяція Атрибути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DB3967-1BA8-741C-D6E1-43B4F32CA7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9069660" cy="1905990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На щастя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ми вивели більшість формул у лекції про </a:t>
                </a:r>
                <a:r>
                  <a:rPr lang="en-US" dirty="0">
                    <a:latin typeface="YouTube Sans"/>
                  </a:rPr>
                  <a:t>Z-</a:t>
                </a:r>
                <a:r>
                  <a:rPr lang="uk-UA" dirty="0">
                    <a:latin typeface="YouTube Sans"/>
                  </a:rPr>
                  <a:t>Буферизації, тож давайте використаємо її повторно!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Змінна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uk-UA" dirty="0">
                    <a:latin typeface="YouTube Sans"/>
                  </a:rPr>
                  <a:t>, це атрибут який ми намагаємося інтерполювати між вершинами</a:t>
                </a:r>
                <a:endParaRPr lang="en-US" dirty="0">
                  <a:latin typeface="YouTube Sans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uk-UA" dirty="0">
                    <a:latin typeface="YouTube Sans"/>
                  </a:rPr>
                  <a:t>,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це наша інтерполяційна змінна у світовому просторі,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а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наша інтерполяційна змінна в екраному просторі</a:t>
                </a:r>
                <a:endParaRPr lang="en-US" dirty="0">
                  <a:latin typeface="YouTube Sans"/>
                </a:endParaRP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DB3967-1BA8-741C-D6E1-43B4F32CA7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9069660" cy="1905990"/>
              </a:xfrm>
              <a:blipFill>
                <a:blip r:embed="rId2"/>
                <a:stretch>
                  <a:fillRect l="-134" t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95C0FB-9BC0-10F4-BDAC-4D7E271A950F}"/>
                  </a:ext>
                </a:extLst>
              </p:cNvPr>
              <p:cNvSpPr txBox="1"/>
              <p:nvPr/>
            </p:nvSpPr>
            <p:spPr>
              <a:xfrm>
                <a:off x="6433575" y="3681349"/>
                <a:ext cx="2272289" cy="547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95C0FB-9BC0-10F4-BDAC-4D7E271A9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575" y="3681349"/>
                <a:ext cx="2272289" cy="5473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A64E1C-45BE-B897-617A-858F928CC74C}"/>
                  </a:ext>
                </a:extLst>
              </p:cNvPr>
              <p:cNvSpPr txBox="1"/>
              <p:nvPr/>
            </p:nvSpPr>
            <p:spPr>
              <a:xfrm>
                <a:off x="1680358" y="3818827"/>
                <a:ext cx="18574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A64E1C-45BE-B897-617A-858F928CC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358" y="3818827"/>
                <a:ext cx="1857496" cy="276999"/>
              </a:xfrm>
              <a:prstGeom prst="rect">
                <a:avLst/>
              </a:prstGeom>
              <a:blipFill>
                <a:blip r:embed="rId4"/>
                <a:stretch>
                  <a:fillRect l="-2303" r="-4276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1852326B-6171-CAAD-8687-E7F6D3CD19E8}"/>
              </a:ext>
            </a:extLst>
          </p:cNvPr>
          <p:cNvSpPr/>
          <p:nvPr/>
        </p:nvSpPr>
        <p:spPr>
          <a:xfrm>
            <a:off x="2487880" y="3883230"/>
            <a:ext cx="255319" cy="21259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FFDE88-86A8-E9A7-4C2A-8F8880EACC73}"/>
              </a:ext>
            </a:extLst>
          </p:cNvPr>
          <p:cNvSpPr/>
          <p:nvPr/>
        </p:nvSpPr>
        <p:spPr>
          <a:xfrm>
            <a:off x="6406737" y="3851028"/>
            <a:ext cx="255319" cy="21259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297EAE-36B9-76D5-B5A8-147156428EF9}"/>
                  </a:ext>
                </a:extLst>
              </p:cNvPr>
              <p:cNvSpPr txBox="1"/>
              <p:nvPr/>
            </p:nvSpPr>
            <p:spPr>
              <a:xfrm>
                <a:off x="1680358" y="4462155"/>
                <a:ext cx="2713307" cy="574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297EAE-36B9-76D5-B5A8-14715642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358" y="4462155"/>
                <a:ext cx="2713307" cy="574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47AEDA-D1CC-AB6F-34F4-4B9E86C25DA9}"/>
                  </a:ext>
                </a:extLst>
              </p:cNvPr>
              <p:cNvSpPr txBox="1"/>
              <p:nvPr/>
            </p:nvSpPr>
            <p:spPr>
              <a:xfrm>
                <a:off x="1680358" y="5454848"/>
                <a:ext cx="4166140" cy="618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47AEDA-D1CC-AB6F-34F4-4B9E86C25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358" y="5454848"/>
                <a:ext cx="4166140" cy="6186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66C30B5-D1C9-4565-7C4A-79506B9555B8}"/>
              </a:ext>
            </a:extLst>
          </p:cNvPr>
          <p:cNvSpPr/>
          <p:nvPr/>
        </p:nvSpPr>
        <p:spPr>
          <a:xfrm>
            <a:off x="2095995" y="4619501"/>
            <a:ext cx="231569" cy="2909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E7D4AF-C566-C333-C926-052E9113BFAE}"/>
              </a:ext>
            </a:extLst>
          </p:cNvPr>
          <p:cNvSpPr/>
          <p:nvPr/>
        </p:nvSpPr>
        <p:spPr>
          <a:xfrm>
            <a:off x="2516579" y="4795550"/>
            <a:ext cx="1877086" cy="2909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2F1A85-B564-35AA-C584-AF0ABB4B3548}"/>
              </a:ext>
            </a:extLst>
          </p:cNvPr>
          <p:cNvSpPr txBox="1"/>
          <p:nvPr/>
        </p:nvSpPr>
        <p:spPr>
          <a:xfrm>
            <a:off x="5777345" y="4472384"/>
            <a:ext cx="3526972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Переписуємо всьо щоб мати спілний дільник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07924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F913-6BA4-0F19-3FEA-FDBD2213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Інтерполяція Атрибути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E595FA-386B-7C20-BA37-BBCB9567A5C0}"/>
                  </a:ext>
                </a:extLst>
              </p:cNvPr>
              <p:cNvSpPr txBox="1"/>
              <p:nvPr/>
            </p:nvSpPr>
            <p:spPr>
              <a:xfrm>
                <a:off x="1261872" y="2989613"/>
                <a:ext cx="4443268" cy="565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E595FA-386B-7C20-BA37-BBCB9567A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989613"/>
                <a:ext cx="4443268" cy="565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EA1195-1BE9-5455-5D8D-92977C2DA073}"/>
                  </a:ext>
                </a:extLst>
              </p:cNvPr>
              <p:cNvSpPr txBox="1"/>
              <p:nvPr/>
            </p:nvSpPr>
            <p:spPr>
              <a:xfrm>
                <a:off x="1261872" y="2102925"/>
                <a:ext cx="4166140" cy="618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EA1195-1BE9-5455-5D8D-92977C2DA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102925"/>
                <a:ext cx="4166140" cy="618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3CD8B66-232C-AA4E-D971-38C109B79804}"/>
              </a:ext>
            </a:extLst>
          </p:cNvPr>
          <p:cNvSpPr/>
          <p:nvPr/>
        </p:nvSpPr>
        <p:spPr>
          <a:xfrm>
            <a:off x="3295403" y="2989613"/>
            <a:ext cx="670955" cy="2939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5BB1E6-9C47-10FD-1202-D00D5C0DB354}"/>
              </a:ext>
            </a:extLst>
          </p:cNvPr>
          <p:cNvSpPr/>
          <p:nvPr/>
        </p:nvSpPr>
        <p:spPr>
          <a:xfrm>
            <a:off x="5034185" y="2969821"/>
            <a:ext cx="670955" cy="2939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76A99C-2A14-0CB6-F917-B2E9E4578B68}"/>
                  </a:ext>
                </a:extLst>
              </p:cNvPr>
              <p:cNvSpPr txBox="1"/>
              <p:nvPr/>
            </p:nvSpPr>
            <p:spPr>
              <a:xfrm>
                <a:off x="1261872" y="3823274"/>
                <a:ext cx="2690352" cy="565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76A99C-2A14-0CB6-F917-B2E9E4578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823274"/>
                <a:ext cx="2690352" cy="565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CBE24F5-618E-1841-C73C-C1CF13D07048}"/>
              </a:ext>
            </a:extLst>
          </p:cNvPr>
          <p:cNvSpPr/>
          <p:nvPr/>
        </p:nvSpPr>
        <p:spPr>
          <a:xfrm>
            <a:off x="2547257" y="2102925"/>
            <a:ext cx="1240972" cy="3196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071B81-6C2A-A3C7-2FBA-1AEC1C60DE8B}"/>
              </a:ext>
            </a:extLst>
          </p:cNvPr>
          <p:cNvSpPr/>
          <p:nvPr/>
        </p:nvSpPr>
        <p:spPr>
          <a:xfrm>
            <a:off x="4128690" y="2102925"/>
            <a:ext cx="1240972" cy="3196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C736A1-A92B-64E7-34CE-5A4DF13E8C27}"/>
              </a:ext>
            </a:extLst>
          </p:cNvPr>
          <p:cNvSpPr txBox="1"/>
          <p:nvPr/>
        </p:nvSpPr>
        <p:spPr>
          <a:xfrm>
            <a:off x="6107874" y="2126282"/>
            <a:ext cx="319855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Перемножуємо групи термінів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C7CF84-6B48-1733-DD07-A5FC0FE4F3D8}"/>
              </a:ext>
            </a:extLst>
          </p:cNvPr>
          <p:cNvSpPr/>
          <p:nvPr/>
        </p:nvSpPr>
        <p:spPr>
          <a:xfrm>
            <a:off x="1650670" y="2092599"/>
            <a:ext cx="700644" cy="3196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B72B5C-B181-15E9-7AD4-D26B5F166FE3}"/>
              </a:ext>
            </a:extLst>
          </p:cNvPr>
          <p:cNvCxnSpPr/>
          <p:nvPr/>
        </p:nvCxnSpPr>
        <p:spPr>
          <a:xfrm flipH="1">
            <a:off x="2464130" y="2422566"/>
            <a:ext cx="83127" cy="641268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7B1CFE-4141-3A90-670B-A97037727D2D}"/>
              </a:ext>
            </a:extLst>
          </p:cNvPr>
          <p:cNvCxnSpPr>
            <a:cxnSpLocks/>
          </p:cNvCxnSpPr>
          <p:nvPr/>
        </p:nvCxnSpPr>
        <p:spPr>
          <a:xfrm>
            <a:off x="3788229" y="2413229"/>
            <a:ext cx="195943" cy="576384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55F8F5-27BA-1B59-0A81-14A7521AFC04}"/>
              </a:ext>
            </a:extLst>
          </p:cNvPr>
          <p:cNvCxnSpPr>
            <a:cxnSpLocks/>
          </p:cNvCxnSpPr>
          <p:nvPr/>
        </p:nvCxnSpPr>
        <p:spPr>
          <a:xfrm>
            <a:off x="4136572" y="2412240"/>
            <a:ext cx="0" cy="577373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342D6E-7757-1C7A-F936-7EE6C61E8BA4}"/>
              </a:ext>
            </a:extLst>
          </p:cNvPr>
          <p:cNvCxnSpPr>
            <a:cxnSpLocks/>
          </p:cNvCxnSpPr>
          <p:nvPr/>
        </p:nvCxnSpPr>
        <p:spPr>
          <a:xfrm>
            <a:off x="5369662" y="2422566"/>
            <a:ext cx="329047" cy="498764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F15B64-F2FA-17C4-8422-8F6AE1027ADA}"/>
              </a:ext>
            </a:extLst>
          </p:cNvPr>
          <p:cNvSpPr txBox="1"/>
          <p:nvPr/>
        </p:nvSpPr>
        <p:spPr>
          <a:xfrm>
            <a:off x="6096000" y="2969821"/>
            <a:ext cx="2566023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Ці терміни скасовуються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AE860AC-CFC4-0295-B09A-66B7880DA431}"/>
                  </a:ext>
                </a:extLst>
              </p:cNvPr>
              <p:cNvSpPr txBox="1"/>
              <p:nvPr/>
            </p:nvSpPr>
            <p:spPr>
              <a:xfrm>
                <a:off x="1261872" y="4656935"/>
                <a:ext cx="3290580" cy="10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AE860AC-CFC4-0295-B09A-66B7880DA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656935"/>
                <a:ext cx="3290580" cy="102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D1B3F5B-132D-39DC-18FF-4113A2DE7523}"/>
                  </a:ext>
                </a:extLst>
              </p:cNvPr>
              <p:cNvSpPr txBox="1"/>
              <p:nvPr/>
            </p:nvSpPr>
            <p:spPr>
              <a:xfrm>
                <a:off x="5034185" y="3794386"/>
                <a:ext cx="2566023" cy="64633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Ділимо чисельника і дільника 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D1B3F5B-132D-39DC-18FF-4113A2DE7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185" y="3794386"/>
                <a:ext cx="2566023" cy="646331"/>
              </a:xfrm>
              <a:prstGeom prst="rect">
                <a:avLst/>
              </a:prstGeom>
              <a:blipFill>
                <a:blip r:embed="rId6"/>
                <a:stretch>
                  <a:fillRect l="-213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730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/>
      <p:bldP spid="11" grpId="0" animBg="1"/>
      <p:bldP spid="12" grpId="0" animBg="1"/>
      <p:bldP spid="13" grpId="0" animBg="1"/>
      <p:bldP spid="15" grpId="0" animBg="1"/>
      <p:bldP spid="26" grpId="0" animBg="1"/>
      <p:bldP spid="27" grpId="0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EFCCA-3150-9AA9-32DF-B1530BC94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Інтерполяція Атрибути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588F7-EB65-C8C5-843A-EDACB312828C}"/>
                  </a:ext>
                </a:extLst>
              </p:cNvPr>
              <p:cNvSpPr txBox="1"/>
              <p:nvPr/>
            </p:nvSpPr>
            <p:spPr>
              <a:xfrm>
                <a:off x="1261872" y="1961237"/>
                <a:ext cx="3290580" cy="10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588F7-EB65-C8C5-843A-EDACB3128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961237"/>
                <a:ext cx="3290580" cy="10223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79577B-4795-CE2C-E31B-ABF65CA71FA2}"/>
                  </a:ext>
                </a:extLst>
              </p:cNvPr>
              <p:cNvSpPr txBox="1"/>
              <p:nvPr/>
            </p:nvSpPr>
            <p:spPr>
              <a:xfrm>
                <a:off x="4667247" y="1961237"/>
                <a:ext cx="2227661" cy="10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79577B-4795-CE2C-E31B-ABF65CA71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47" y="1961237"/>
                <a:ext cx="2227661" cy="1022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8B232C08-520B-508C-5985-7BCFE70B0DE2}"/>
              </a:ext>
            </a:extLst>
          </p:cNvPr>
          <p:cNvSpPr/>
          <p:nvPr/>
        </p:nvSpPr>
        <p:spPr>
          <a:xfrm>
            <a:off x="2101934" y="1961237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B83525-F702-E4FC-B37F-56B2EF8556A1}"/>
              </a:ext>
            </a:extLst>
          </p:cNvPr>
          <p:cNvSpPr/>
          <p:nvPr/>
        </p:nvSpPr>
        <p:spPr>
          <a:xfrm>
            <a:off x="2165270" y="2231152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5B46E1-1B7A-4BC6-B152-FAAD0CAC930F}"/>
              </a:ext>
            </a:extLst>
          </p:cNvPr>
          <p:cNvSpPr/>
          <p:nvPr/>
        </p:nvSpPr>
        <p:spPr>
          <a:xfrm>
            <a:off x="1814949" y="2472435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029B92-EFA7-08AD-412A-049ED990E745}"/>
              </a:ext>
            </a:extLst>
          </p:cNvPr>
          <p:cNvSpPr/>
          <p:nvPr/>
        </p:nvSpPr>
        <p:spPr>
          <a:xfrm>
            <a:off x="1990109" y="2731240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8D9BA3-BD3F-9BBF-3CD9-AD070EFDB748}"/>
              </a:ext>
            </a:extLst>
          </p:cNvPr>
          <p:cNvSpPr/>
          <p:nvPr/>
        </p:nvSpPr>
        <p:spPr>
          <a:xfrm>
            <a:off x="3008539" y="2472435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1A30AC-317B-FBB7-D781-0F9C75FC63C5}"/>
              </a:ext>
            </a:extLst>
          </p:cNvPr>
          <p:cNvSpPr/>
          <p:nvPr/>
        </p:nvSpPr>
        <p:spPr>
          <a:xfrm>
            <a:off x="3183699" y="2742350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96657D-E1F8-199D-708A-416A688A3C2E}"/>
              </a:ext>
            </a:extLst>
          </p:cNvPr>
          <p:cNvSpPr/>
          <p:nvPr/>
        </p:nvSpPr>
        <p:spPr>
          <a:xfrm>
            <a:off x="3868075" y="2472435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F36C52-71E1-4945-1C97-4B10EC09B204}"/>
              </a:ext>
            </a:extLst>
          </p:cNvPr>
          <p:cNvSpPr/>
          <p:nvPr/>
        </p:nvSpPr>
        <p:spPr>
          <a:xfrm>
            <a:off x="3753280" y="2742350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DFC3E1-1C20-8E6A-FC4F-9B3780EF70B7}"/>
              </a:ext>
            </a:extLst>
          </p:cNvPr>
          <p:cNvSpPr/>
          <p:nvPr/>
        </p:nvSpPr>
        <p:spPr>
          <a:xfrm>
            <a:off x="3970994" y="1927500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9AA261-4F85-AD9E-C3D6-D026AB3E20F3}"/>
              </a:ext>
            </a:extLst>
          </p:cNvPr>
          <p:cNvSpPr/>
          <p:nvPr/>
        </p:nvSpPr>
        <p:spPr>
          <a:xfrm>
            <a:off x="3676648" y="2201943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CCC5EDF-982F-D6B0-870B-76AE9ECA5421}"/>
              </a:ext>
            </a:extLst>
          </p:cNvPr>
          <p:cNvSpPr/>
          <p:nvPr/>
        </p:nvSpPr>
        <p:spPr>
          <a:xfrm>
            <a:off x="3068418" y="1935805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BD50BF-E565-4FE4-DC76-637CAA4A2A8B}"/>
              </a:ext>
            </a:extLst>
          </p:cNvPr>
          <p:cNvSpPr/>
          <p:nvPr/>
        </p:nvSpPr>
        <p:spPr>
          <a:xfrm>
            <a:off x="3091085" y="2201943"/>
            <a:ext cx="350321" cy="3087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4155B2-84F1-ED1E-3F97-73B862180131}"/>
                  </a:ext>
                </a:extLst>
              </p:cNvPr>
              <p:cNvSpPr txBox="1"/>
              <p:nvPr/>
            </p:nvSpPr>
            <p:spPr>
              <a:xfrm>
                <a:off x="1261872" y="3295695"/>
                <a:ext cx="2335960" cy="10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4155B2-84F1-ED1E-3F97-73B86218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295695"/>
                <a:ext cx="2335960" cy="102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4B1B75-DA97-29E5-9DC0-1E1FF6DDC96A}"/>
                  </a:ext>
                </a:extLst>
              </p:cNvPr>
              <p:cNvSpPr txBox="1"/>
              <p:nvPr/>
            </p:nvSpPr>
            <p:spPr>
              <a:xfrm>
                <a:off x="3706841" y="3295695"/>
                <a:ext cx="2227661" cy="1025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4B1B75-DA97-29E5-9DC0-1E1FF6DDC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841" y="3295695"/>
                <a:ext cx="2227661" cy="10252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149FE9-74EC-953E-3C5E-59EA73398549}"/>
                  </a:ext>
                </a:extLst>
              </p:cNvPr>
              <p:cNvSpPr txBox="1"/>
              <p:nvPr/>
            </p:nvSpPr>
            <p:spPr>
              <a:xfrm>
                <a:off x="1261872" y="4630153"/>
                <a:ext cx="2335960" cy="1021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149FE9-74EC-953E-3C5E-59EA73398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630153"/>
                <a:ext cx="2335960" cy="10218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A920CE7-DD54-009E-88B1-922F9F94B36B}"/>
              </a:ext>
            </a:extLst>
          </p:cNvPr>
          <p:cNvSpPr txBox="1"/>
          <p:nvPr/>
        </p:nvSpPr>
        <p:spPr>
          <a:xfrm>
            <a:off x="7729806" y="1591905"/>
            <a:ext cx="2647431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Ці терміни скасовуються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766761-3CD7-03FD-9B3F-EF5ED73263C9}"/>
              </a:ext>
            </a:extLst>
          </p:cNvPr>
          <p:cNvSpPr/>
          <p:nvPr/>
        </p:nvSpPr>
        <p:spPr>
          <a:xfrm>
            <a:off x="5342624" y="2624788"/>
            <a:ext cx="242452" cy="2302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1D12F0-74D8-73A5-5C54-B199A0B7AEA3}"/>
              </a:ext>
            </a:extLst>
          </p:cNvPr>
          <p:cNvSpPr txBox="1"/>
          <p:nvPr/>
        </p:nvSpPr>
        <p:spPr>
          <a:xfrm>
            <a:off x="7729806" y="2170578"/>
            <a:ext cx="2647245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Переносимо мінуса, щоб зробити формулу такою ж, як лінійна інтерполяція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FB8A42-7591-B13F-2691-8A095A1460AA}"/>
              </a:ext>
            </a:extLst>
          </p:cNvPr>
          <p:cNvSpPr/>
          <p:nvPr/>
        </p:nvSpPr>
        <p:spPr>
          <a:xfrm>
            <a:off x="1704109" y="3295695"/>
            <a:ext cx="1829911" cy="5365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4DC8A5-2FFE-BC1C-086A-1BB1A5241537}"/>
              </a:ext>
            </a:extLst>
          </p:cNvPr>
          <p:cNvSpPr txBox="1"/>
          <p:nvPr/>
        </p:nvSpPr>
        <p:spPr>
          <a:xfrm>
            <a:off x="7729806" y="3545383"/>
            <a:ext cx="2647431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Спрощуємо до формули для лінійної інтерполяції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6E8CD6-BE03-2F94-04A2-90CED2CC221F}"/>
              </a:ext>
            </a:extLst>
          </p:cNvPr>
          <p:cNvSpPr/>
          <p:nvPr/>
        </p:nvSpPr>
        <p:spPr>
          <a:xfrm>
            <a:off x="3970994" y="3832221"/>
            <a:ext cx="1963508" cy="55334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4ADECF-A72E-775D-DEC3-C304D22697EA}"/>
                  </a:ext>
                </a:extLst>
              </p:cNvPr>
              <p:cNvSpPr txBox="1"/>
              <p:nvPr/>
            </p:nvSpPr>
            <p:spPr>
              <a:xfrm>
                <a:off x="7729805" y="4371530"/>
                <a:ext cx="2027805" cy="51777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Це формула для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4ADECF-A72E-775D-DEC3-C304D2269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805" y="4371530"/>
                <a:ext cx="2027805" cy="517770"/>
              </a:xfrm>
              <a:prstGeom prst="rect">
                <a:avLst/>
              </a:prstGeom>
              <a:blipFill>
                <a:blip r:embed="rId7"/>
                <a:stretch>
                  <a:fillRect l="-2402" b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FC59E966-EC34-3780-A2EB-6D81F36E0071}"/>
              </a:ext>
            </a:extLst>
          </p:cNvPr>
          <p:cNvSpPr/>
          <p:nvPr/>
        </p:nvSpPr>
        <p:spPr>
          <a:xfrm>
            <a:off x="1261872" y="4530436"/>
            <a:ext cx="2414776" cy="1181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DF779E-3AC5-1DDF-0710-AE5B85FEBA39}"/>
              </a:ext>
            </a:extLst>
          </p:cNvPr>
          <p:cNvSpPr txBox="1"/>
          <p:nvPr/>
        </p:nvSpPr>
        <p:spPr>
          <a:xfrm>
            <a:off x="4462193" y="4630153"/>
            <a:ext cx="3063559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Це наша формула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!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З наведеними виправленнями, ми маємо правильну перспективну інтерполяцію атрибутів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3F2A4A-07E9-65EB-7038-645B5D31544D}"/>
              </a:ext>
            </a:extLst>
          </p:cNvPr>
          <p:cNvSpPr/>
          <p:nvPr/>
        </p:nvSpPr>
        <p:spPr>
          <a:xfrm>
            <a:off x="6176018" y="2624788"/>
            <a:ext cx="242452" cy="2302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4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4126-7550-9E3A-C7B3-D3137A92B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Інтерполяція </a:t>
            </a:r>
            <a:r>
              <a:rPr lang="en-US" dirty="0">
                <a:latin typeface="YouTube Sans"/>
              </a:rPr>
              <a:t>Z </a:t>
            </a:r>
            <a:r>
              <a:rPr lang="uk-UA" dirty="0">
                <a:latin typeface="YouTube Sans"/>
              </a:rPr>
              <a:t>Координата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792C35-ADE6-CA4E-EB8F-5D2C1C380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788633" cy="4108784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Ми вивели формулу застосовуючи ділення 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координатом, але наш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координат є нормалізований вживаючи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𝑁𝑒𝑎𝑟𝑍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та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𝐹𝑎𝑟𝑍</m:t>
                    </m:r>
                  </m:oMath>
                </a14:m>
                <a:endParaRPr lang="uk-UA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Це що ми попередньо називали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тепер зберігається у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координата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Щоб правильно інтерполювати атрибути після проєкції, нам требра поділити ці атрибути 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uk-UA" dirty="0">
                    <a:latin typeface="YouTube Sans"/>
                  </a:rPr>
                  <a:t>, а тоді коли хочемо отримати інтерпольований атрибут, требра помножити його 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latin typeface="YouTube Sans"/>
                  </a:rPr>
                  <a:t> (</a:t>
                </a:r>
                <a:r>
                  <a:rPr lang="uk-UA" dirty="0">
                    <a:latin typeface="YouTube Sans"/>
                  </a:rPr>
                  <a:t>ми отримуємо це значення застосовуючи формули для </a:t>
                </a:r>
                <a:r>
                  <a:rPr lang="en-US" dirty="0">
                    <a:latin typeface="YouTube Sans"/>
                  </a:rPr>
                  <a:t>Z-</a:t>
                </a:r>
                <a:r>
                  <a:rPr lang="uk-UA" dirty="0">
                    <a:latin typeface="YouTube Sans"/>
                  </a:rPr>
                  <a:t>інтерполяції</a:t>
                </a:r>
                <a:r>
                  <a:rPr lang="en-US" dirty="0">
                    <a:latin typeface="YouTube Sans"/>
                  </a:rPr>
                  <a:t>)</a:t>
                </a: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792C35-ADE6-CA4E-EB8F-5D2C1C380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788633" cy="4108784"/>
              </a:xfrm>
              <a:blipFill>
                <a:blip r:embed="rId2"/>
                <a:stretch>
                  <a:fillRect l="-211" t="-1039" r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CFB478-1F17-C002-3BE7-D2850A7ABD9B}"/>
                  </a:ext>
                </a:extLst>
              </p:cNvPr>
              <p:cNvSpPr txBox="1"/>
              <p:nvPr/>
            </p:nvSpPr>
            <p:spPr>
              <a:xfrm>
                <a:off x="8083778" y="2025316"/>
                <a:ext cx="2335960" cy="1021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CFB478-1F17-C002-3BE7-D2850A7AB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778" y="2025316"/>
                <a:ext cx="2335960" cy="1021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8137FF-EC8F-0A0F-71D2-1CCF25D5D0A0}"/>
                  </a:ext>
                </a:extLst>
              </p:cNvPr>
              <p:cNvSpPr txBox="1"/>
              <p:nvPr/>
            </p:nvSpPr>
            <p:spPr>
              <a:xfrm>
                <a:off x="8010777" y="3372283"/>
                <a:ext cx="2481961" cy="1021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8137FF-EC8F-0A0F-71D2-1CCF25D5D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777" y="3372283"/>
                <a:ext cx="2481961" cy="1021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56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C869-D367-0671-F084-B9E84A39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Текстура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DBCC0-BD8C-E7F3-BDA7-7BC41946E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068885" cy="435133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Дотепер, ми навчилися як малювати трикутники та як інтерполювати атрибути у них</a:t>
            </a:r>
          </a:p>
          <a:p>
            <a:r>
              <a:rPr lang="uk-UA" dirty="0">
                <a:latin typeface="YouTube Sans"/>
              </a:rPr>
              <a:t>Нам треба додати текстуру та колір до наших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єктів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Не є практично моделювати всі малі деталі в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єкті з трикутниками (програма б дуже повільно виконувалася)</a:t>
            </a:r>
            <a:endParaRPr lang="en-US" dirty="0">
              <a:latin typeface="YouTub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C3B70-DD9C-8BD9-9558-2966840FC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069" y="1828800"/>
            <a:ext cx="4956327" cy="27879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BAB514-560D-93A5-F7AD-E503898CC88D}"/>
              </a:ext>
            </a:extLst>
          </p:cNvPr>
          <p:cNvSpPr/>
          <p:nvPr/>
        </p:nvSpPr>
        <p:spPr>
          <a:xfrm>
            <a:off x="7153072" y="2821021"/>
            <a:ext cx="667966" cy="607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105D7A-A021-BB71-18CF-769CE71EC0C6}"/>
              </a:ext>
            </a:extLst>
          </p:cNvPr>
          <p:cNvCxnSpPr/>
          <p:nvPr/>
        </p:nvCxnSpPr>
        <p:spPr>
          <a:xfrm flipV="1">
            <a:off x="6686145" y="3429000"/>
            <a:ext cx="817123" cy="17461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23BF725-7637-2D62-48B8-2BAE384223A6}"/>
              </a:ext>
            </a:extLst>
          </p:cNvPr>
          <p:cNvSpPr txBox="1"/>
          <p:nvPr/>
        </p:nvSpPr>
        <p:spPr>
          <a:xfrm>
            <a:off x="5907932" y="4844374"/>
            <a:ext cx="2269787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Було б дуже важко моделювати весь деталь тут з трикутниками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64413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38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69368-4E36-C8DE-B5A3-09F4FBC6D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uk-UA" b="0" i="0" dirty="0">
                <a:solidFill>
                  <a:srgbClr val="000000"/>
                </a:solidFill>
                <a:effectLst/>
                <a:latin typeface="YouTube Sans"/>
              </a:rPr>
              <a:t>Білінійна Інтерполяція</a:t>
            </a:r>
            <a:endParaRPr lang="uk-UA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72211-6E90-FA4A-83C6-BAC515B4F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4688078" cy="1993900"/>
          </a:xfrm>
        </p:spPr>
        <p:txBody>
          <a:bodyPr/>
          <a:lstStyle/>
          <a:p>
            <a:r>
              <a:rPr lang="uk-UA" dirty="0">
                <a:latin typeface="YouTube Sans"/>
              </a:rPr>
              <a:t>Самплінґ найближчого сусіда — це, найбільш інтуїтивно зрозумілий спосіб вибірки текстури</a:t>
            </a:r>
          </a:p>
          <a:p>
            <a:r>
              <a:rPr lang="uk-UA" dirty="0">
                <a:latin typeface="YouTube Sans"/>
              </a:rPr>
              <a:t>Але якість низька, ми отримуємо дуже нерівні краї між текселями, коли візуалізуємо їх під різними кутами</a:t>
            </a:r>
            <a:endParaRPr lang="en-US" dirty="0">
              <a:latin typeface="YouTube Sans"/>
            </a:endParaRP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8D6AD3F2-25A1-705B-3D7A-035B18D44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93" y="1708551"/>
            <a:ext cx="4637617" cy="32659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FF972C-68FD-AD1D-61F8-768F9EE2C7E4}"/>
              </a:ext>
            </a:extLst>
          </p:cNvPr>
          <p:cNvSpPr/>
          <p:nvPr/>
        </p:nvSpPr>
        <p:spPr>
          <a:xfrm>
            <a:off x="6447331" y="3584852"/>
            <a:ext cx="540327" cy="56407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76545A-E952-A732-A2EB-37DF04F6DCB3}"/>
              </a:ext>
            </a:extLst>
          </p:cNvPr>
          <p:cNvSpPr/>
          <p:nvPr/>
        </p:nvSpPr>
        <p:spPr>
          <a:xfrm>
            <a:off x="6514973" y="4455104"/>
            <a:ext cx="2111482" cy="203713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87349D-D014-277B-C829-0CA3E37C2001}"/>
              </a:ext>
            </a:extLst>
          </p:cNvPr>
          <p:cNvCxnSpPr>
            <a:cxnSpLocks/>
          </p:cNvCxnSpPr>
          <p:nvPr/>
        </p:nvCxnSpPr>
        <p:spPr>
          <a:xfrm flipH="1" flipV="1">
            <a:off x="6447331" y="3584852"/>
            <a:ext cx="74862" cy="8702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46E28F-9A01-D768-C820-F2D070D3EBB1}"/>
              </a:ext>
            </a:extLst>
          </p:cNvPr>
          <p:cNvCxnSpPr>
            <a:cxnSpLocks/>
          </p:cNvCxnSpPr>
          <p:nvPr/>
        </p:nvCxnSpPr>
        <p:spPr>
          <a:xfrm flipH="1" flipV="1">
            <a:off x="6987658" y="3584852"/>
            <a:ext cx="1638797" cy="8702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EEBB55-5CD1-29D4-8CF1-3CCC59E85942}"/>
              </a:ext>
            </a:extLst>
          </p:cNvPr>
          <p:cNvCxnSpPr>
            <a:cxnSpLocks/>
          </p:cNvCxnSpPr>
          <p:nvPr/>
        </p:nvCxnSpPr>
        <p:spPr>
          <a:xfrm flipH="1" flipV="1">
            <a:off x="6987658" y="4148930"/>
            <a:ext cx="1638797" cy="23433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6068D0-F359-669A-AA9E-0CD6584276C9}"/>
              </a:ext>
            </a:extLst>
          </p:cNvPr>
          <p:cNvCxnSpPr>
            <a:cxnSpLocks/>
          </p:cNvCxnSpPr>
          <p:nvPr/>
        </p:nvCxnSpPr>
        <p:spPr>
          <a:xfrm flipH="1" flipV="1">
            <a:off x="6442383" y="4148929"/>
            <a:ext cx="79810" cy="234331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clipart&#10;&#10;Description automatically generated">
            <a:extLst>
              <a:ext uri="{FF2B5EF4-FFF2-40B4-BE49-F238E27FC236}">
                <a16:creationId xmlns:a16="http://schemas.microsoft.com/office/drawing/2014/main" id="{E24F9732-4218-2CE9-09BA-F934A75C7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973" y="4455106"/>
            <a:ext cx="2111482" cy="2037134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E8ACD45-37D6-B546-762E-C67846005284}"/>
              </a:ext>
            </a:extLst>
          </p:cNvPr>
          <p:cNvSpPr txBox="1">
            <a:spLocks/>
          </p:cNvSpPr>
          <p:nvPr/>
        </p:nvSpPr>
        <p:spPr>
          <a:xfrm>
            <a:off x="1261872" y="3822701"/>
            <a:ext cx="4688078" cy="2048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YouTube Sans"/>
              </a:rPr>
              <a:t>Ця нерівність називається </a:t>
            </a:r>
            <a:r>
              <a:rPr lang="en-US" b="1" dirty="0">
                <a:latin typeface="YouTube Sans"/>
              </a:rPr>
              <a:t>aliasing/</a:t>
            </a:r>
            <a:r>
              <a:rPr lang="uk-UA" b="1" dirty="0">
                <a:latin typeface="YouTube Sans"/>
              </a:rPr>
              <a:t>аліасинг</a:t>
            </a:r>
            <a:endParaRPr lang="en-US" b="1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Це трапляється, коли ми намагаємося відобразити щось дуже детал</a:t>
            </a:r>
            <a:r>
              <a:rPr lang="uk-UA" dirty="0">
                <a:latin typeface="YouTube Sans"/>
              </a:rPr>
              <a:t>ьне</a:t>
            </a:r>
            <a:r>
              <a:rPr lang="ru-RU" dirty="0">
                <a:latin typeface="YouTube Sans"/>
              </a:rPr>
              <a:t>, але нам недостатньо пікселів, щоб виразити цю деталь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Зазвичай між чорним і білим прямокутниками ви отримуєте шаблони кроків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05943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66F6-E120-CB35-A93D-DFDB6E64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0" i="0" dirty="0">
                <a:solidFill>
                  <a:srgbClr val="000000"/>
                </a:solidFill>
                <a:effectLst/>
                <a:latin typeface="YouTube Sans"/>
              </a:rPr>
              <a:t>Білінійна Інтерполяція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D8613-C31F-EC12-E3C2-CD591667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141401" cy="166796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То що нам треба зробити</a:t>
            </a:r>
            <a:r>
              <a:rPr lang="en-US" dirty="0">
                <a:latin typeface="YouTube Sans"/>
              </a:rPr>
              <a:t>? </a:t>
            </a:r>
            <a:r>
              <a:rPr lang="uk-UA" dirty="0">
                <a:latin typeface="YouTube Sans"/>
              </a:rPr>
              <a:t>Ми ніби все правильно обчислюємо, але результат має багато аліасингу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Зрозуміймо як ми інтерпретуємо значення текселів</a:t>
            </a:r>
            <a:endParaRPr lang="en-US" dirty="0">
              <a:latin typeface="YouTube San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95A0202-27E9-26DE-3216-B91734EA8277}"/>
              </a:ext>
            </a:extLst>
          </p:cNvPr>
          <p:cNvSpPr/>
          <p:nvPr/>
        </p:nvSpPr>
        <p:spPr>
          <a:xfrm>
            <a:off x="7467245" y="77231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31E77D1-28A5-A89E-0EDA-3054A245B6A8}"/>
              </a:ext>
            </a:extLst>
          </p:cNvPr>
          <p:cNvSpPr/>
          <p:nvPr/>
        </p:nvSpPr>
        <p:spPr>
          <a:xfrm>
            <a:off x="7467245" y="108701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4D222B7-E99C-F70D-975F-9FFDF2185584}"/>
              </a:ext>
            </a:extLst>
          </p:cNvPr>
          <p:cNvSpPr/>
          <p:nvPr/>
        </p:nvSpPr>
        <p:spPr>
          <a:xfrm>
            <a:off x="7603158" y="9068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41F6C6-AD3C-E1BE-2986-36CD02E30101}"/>
              </a:ext>
            </a:extLst>
          </p:cNvPr>
          <p:cNvSpPr/>
          <p:nvPr/>
        </p:nvSpPr>
        <p:spPr>
          <a:xfrm>
            <a:off x="7603158" y="12215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E417367-10DD-EEB3-B949-A5730141FE4C}"/>
              </a:ext>
            </a:extLst>
          </p:cNvPr>
          <p:cNvSpPr/>
          <p:nvPr/>
        </p:nvSpPr>
        <p:spPr>
          <a:xfrm>
            <a:off x="7784790" y="77231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40EB356-797F-0D4A-4692-CFDCFF5C1BD4}"/>
              </a:ext>
            </a:extLst>
          </p:cNvPr>
          <p:cNvSpPr/>
          <p:nvPr/>
        </p:nvSpPr>
        <p:spPr>
          <a:xfrm>
            <a:off x="8102336" y="77231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CD64D0-0E66-B1E1-89A2-B0FD3AE579A2}"/>
              </a:ext>
            </a:extLst>
          </p:cNvPr>
          <p:cNvSpPr/>
          <p:nvPr/>
        </p:nvSpPr>
        <p:spPr>
          <a:xfrm>
            <a:off x="7784790" y="108701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9123541-1009-516E-A441-98ABD6F9CDF2}"/>
              </a:ext>
            </a:extLst>
          </p:cNvPr>
          <p:cNvSpPr/>
          <p:nvPr/>
        </p:nvSpPr>
        <p:spPr>
          <a:xfrm>
            <a:off x="8102336" y="108701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23830E-8D9F-4C92-2171-ED21C0052FCB}"/>
              </a:ext>
            </a:extLst>
          </p:cNvPr>
          <p:cNvSpPr/>
          <p:nvPr/>
        </p:nvSpPr>
        <p:spPr>
          <a:xfrm>
            <a:off x="7920703" y="90680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70A486-ABED-97C2-B121-E53AC04EDC9C}"/>
              </a:ext>
            </a:extLst>
          </p:cNvPr>
          <p:cNvSpPr/>
          <p:nvPr/>
        </p:nvSpPr>
        <p:spPr>
          <a:xfrm>
            <a:off x="8238249" y="9068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8B94A1-AB6D-2669-CA8E-AD9533165652}"/>
              </a:ext>
            </a:extLst>
          </p:cNvPr>
          <p:cNvSpPr/>
          <p:nvPr/>
        </p:nvSpPr>
        <p:spPr>
          <a:xfrm>
            <a:off x="8238249" y="12215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8229735-9CA7-EA43-C97E-AC07AE752A1E}"/>
              </a:ext>
            </a:extLst>
          </p:cNvPr>
          <p:cNvSpPr/>
          <p:nvPr/>
        </p:nvSpPr>
        <p:spPr>
          <a:xfrm>
            <a:off x="7920703" y="12215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6023153-7939-826C-35A6-094D4547245F}"/>
              </a:ext>
            </a:extLst>
          </p:cNvPr>
          <p:cNvSpPr/>
          <p:nvPr/>
        </p:nvSpPr>
        <p:spPr>
          <a:xfrm>
            <a:off x="8734545" y="77314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042245F-F03B-CBBE-A6F4-3CF42E1843BD}"/>
              </a:ext>
            </a:extLst>
          </p:cNvPr>
          <p:cNvSpPr/>
          <p:nvPr/>
        </p:nvSpPr>
        <p:spPr>
          <a:xfrm>
            <a:off x="8873339" y="9068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6611FB1-41A9-2B18-35CC-93476FF047EE}"/>
              </a:ext>
            </a:extLst>
          </p:cNvPr>
          <p:cNvSpPr/>
          <p:nvPr/>
        </p:nvSpPr>
        <p:spPr>
          <a:xfrm>
            <a:off x="9054971" y="77231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F8F51F2-B2BD-5264-86D4-C494A07526CA}"/>
              </a:ext>
            </a:extLst>
          </p:cNvPr>
          <p:cNvSpPr/>
          <p:nvPr/>
        </p:nvSpPr>
        <p:spPr>
          <a:xfrm>
            <a:off x="9372517" y="77231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E7F7111-E1C9-C673-1D8A-AF678FAE7CC6}"/>
              </a:ext>
            </a:extLst>
          </p:cNvPr>
          <p:cNvSpPr/>
          <p:nvPr/>
        </p:nvSpPr>
        <p:spPr>
          <a:xfrm>
            <a:off x="9054971" y="108701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1DC03A2-A31A-8C4D-0458-E44CCEC25E5C}"/>
              </a:ext>
            </a:extLst>
          </p:cNvPr>
          <p:cNvSpPr/>
          <p:nvPr/>
        </p:nvSpPr>
        <p:spPr>
          <a:xfrm>
            <a:off x="9372517" y="108701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0E6A6B2-23DA-A122-02D4-B5B1C3F5DA44}"/>
              </a:ext>
            </a:extLst>
          </p:cNvPr>
          <p:cNvSpPr/>
          <p:nvPr/>
        </p:nvSpPr>
        <p:spPr>
          <a:xfrm>
            <a:off x="9190884" y="90680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40E1D74-DE6C-9B77-AE3A-FC0E384AE01A}"/>
              </a:ext>
            </a:extLst>
          </p:cNvPr>
          <p:cNvSpPr/>
          <p:nvPr/>
        </p:nvSpPr>
        <p:spPr>
          <a:xfrm>
            <a:off x="9508430" y="9068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8DEA4D5-A83D-E809-B3EE-8399FEC770B1}"/>
              </a:ext>
            </a:extLst>
          </p:cNvPr>
          <p:cNvSpPr/>
          <p:nvPr/>
        </p:nvSpPr>
        <p:spPr>
          <a:xfrm>
            <a:off x="9508430" y="12215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DE9F580-29C1-6775-1F70-95DE2D69B32C}"/>
              </a:ext>
            </a:extLst>
          </p:cNvPr>
          <p:cNvSpPr/>
          <p:nvPr/>
        </p:nvSpPr>
        <p:spPr>
          <a:xfrm>
            <a:off x="9190884" y="12215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997E88A-7AFD-EBC7-8DE9-ECAC9596936E}"/>
              </a:ext>
            </a:extLst>
          </p:cNvPr>
          <p:cNvSpPr/>
          <p:nvPr/>
        </p:nvSpPr>
        <p:spPr>
          <a:xfrm>
            <a:off x="7467245" y="140170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9382C55-974B-43BE-5F25-30E968B37C8D}"/>
              </a:ext>
            </a:extLst>
          </p:cNvPr>
          <p:cNvSpPr/>
          <p:nvPr/>
        </p:nvSpPr>
        <p:spPr>
          <a:xfrm>
            <a:off x="7467245" y="171640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10EBA09-D1A1-CFED-FE86-59276C6FE8B4}"/>
              </a:ext>
            </a:extLst>
          </p:cNvPr>
          <p:cNvSpPr/>
          <p:nvPr/>
        </p:nvSpPr>
        <p:spPr>
          <a:xfrm>
            <a:off x="7603158" y="15361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C08F77A-EC8D-2A4B-152B-81F9C398742E}"/>
              </a:ext>
            </a:extLst>
          </p:cNvPr>
          <p:cNvSpPr/>
          <p:nvPr/>
        </p:nvSpPr>
        <p:spPr>
          <a:xfrm>
            <a:off x="7603158" y="18508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DAAFD74-2E7E-D396-06ED-C1DF699254BE}"/>
              </a:ext>
            </a:extLst>
          </p:cNvPr>
          <p:cNvSpPr/>
          <p:nvPr/>
        </p:nvSpPr>
        <p:spPr>
          <a:xfrm>
            <a:off x="7784790" y="140170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B1DE012-F926-1671-5C75-EFAE1B3B8774}"/>
              </a:ext>
            </a:extLst>
          </p:cNvPr>
          <p:cNvSpPr/>
          <p:nvPr/>
        </p:nvSpPr>
        <p:spPr>
          <a:xfrm>
            <a:off x="7784790" y="171640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BA8935F-F306-AC77-50EB-504CE72463E4}"/>
              </a:ext>
            </a:extLst>
          </p:cNvPr>
          <p:cNvSpPr/>
          <p:nvPr/>
        </p:nvSpPr>
        <p:spPr>
          <a:xfrm>
            <a:off x="7920703" y="15361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331AF23-37A7-E08D-79FF-66CE1997B430}"/>
              </a:ext>
            </a:extLst>
          </p:cNvPr>
          <p:cNvSpPr/>
          <p:nvPr/>
        </p:nvSpPr>
        <p:spPr>
          <a:xfrm>
            <a:off x="7920703" y="18508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95F8C6D-F263-7504-7F46-ACAD7571C30A}"/>
              </a:ext>
            </a:extLst>
          </p:cNvPr>
          <p:cNvSpPr/>
          <p:nvPr/>
        </p:nvSpPr>
        <p:spPr>
          <a:xfrm>
            <a:off x="7467244" y="203109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9783E51-64E5-4310-38B5-D4DEE2EC9366}"/>
              </a:ext>
            </a:extLst>
          </p:cNvPr>
          <p:cNvSpPr/>
          <p:nvPr/>
        </p:nvSpPr>
        <p:spPr>
          <a:xfrm>
            <a:off x="7467244" y="234579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3FBA25E-BF1D-7A9E-639B-9842F1F77DEE}"/>
              </a:ext>
            </a:extLst>
          </p:cNvPr>
          <p:cNvSpPr/>
          <p:nvPr/>
        </p:nvSpPr>
        <p:spPr>
          <a:xfrm>
            <a:off x="7603157" y="21655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924ED9C-51EA-DD8E-CF40-FB7082F100C1}"/>
              </a:ext>
            </a:extLst>
          </p:cNvPr>
          <p:cNvSpPr/>
          <p:nvPr/>
        </p:nvSpPr>
        <p:spPr>
          <a:xfrm>
            <a:off x="7603157" y="248027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E94B8CC-0DF1-5FC0-547C-C65EB5EEED22}"/>
              </a:ext>
            </a:extLst>
          </p:cNvPr>
          <p:cNvSpPr/>
          <p:nvPr/>
        </p:nvSpPr>
        <p:spPr>
          <a:xfrm>
            <a:off x="7784789" y="234579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562CA3B-4F19-E93F-25F0-FFC4CF4E539F}"/>
              </a:ext>
            </a:extLst>
          </p:cNvPr>
          <p:cNvSpPr/>
          <p:nvPr/>
        </p:nvSpPr>
        <p:spPr>
          <a:xfrm>
            <a:off x="8102335" y="234579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302F690-E5E7-5386-2DB8-18F89A3AD8E8}"/>
              </a:ext>
            </a:extLst>
          </p:cNvPr>
          <p:cNvSpPr/>
          <p:nvPr/>
        </p:nvSpPr>
        <p:spPr>
          <a:xfrm>
            <a:off x="8238248" y="248027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008BC03-8387-D9D3-A836-F2AD1E538E2C}"/>
              </a:ext>
            </a:extLst>
          </p:cNvPr>
          <p:cNvSpPr/>
          <p:nvPr/>
        </p:nvSpPr>
        <p:spPr>
          <a:xfrm>
            <a:off x="7920702" y="24802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17C1FE-3BA2-AAA6-5F11-2DA403054802}"/>
              </a:ext>
            </a:extLst>
          </p:cNvPr>
          <p:cNvSpPr/>
          <p:nvPr/>
        </p:nvSpPr>
        <p:spPr>
          <a:xfrm>
            <a:off x="9054971" y="140170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8040960-EE15-C40C-948F-D7B20111AB0A}"/>
              </a:ext>
            </a:extLst>
          </p:cNvPr>
          <p:cNvSpPr/>
          <p:nvPr/>
        </p:nvSpPr>
        <p:spPr>
          <a:xfrm>
            <a:off x="9372517" y="140170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A459041-B236-BE35-3CAD-3ED566A56399}"/>
              </a:ext>
            </a:extLst>
          </p:cNvPr>
          <p:cNvSpPr/>
          <p:nvPr/>
        </p:nvSpPr>
        <p:spPr>
          <a:xfrm>
            <a:off x="9372517" y="171640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65E6E6A-955F-59D8-1195-AC31644FC08C}"/>
              </a:ext>
            </a:extLst>
          </p:cNvPr>
          <p:cNvSpPr/>
          <p:nvPr/>
        </p:nvSpPr>
        <p:spPr>
          <a:xfrm>
            <a:off x="9190884" y="15361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ECD4A49-62E1-D5A4-3646-D4D563ACE3EA}"/>
              </a:ext>
            </a:extLst>
          </p:cNvPr>
          <p:cNvSpPr/>
          <p:nvPr/>
        </p:nvSpPr>
        <p:spPr>
          <a:xfrm>
            <a:off x="9508430" y="15361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4A6832A-FC29-1E24-7A38-733FFB53B251}"/>
              </a:ext>
            </a:extLst>
          </p:cNvPr>
          <p:cNvSpPr/>
          <p:nvPr/>
        </p:nvSpPr>
        <p:spPr>
          <a:xfrm>
            <a:off x="9508430" y="18508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EC32BAF-7D36-63DD-4790-EDC10BE9CCA1}"/>
              </a:ext>
            </a:extLst>
          </p:cNvPr>
          <p:cNvSpPr/>
          <p:nvPr/>
        </p:nvSpPr>
        <p:spPr>
          <a:xfrm>
            <a:off x="8419879" y="234579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4545D4C-0AF3-5F10-4C7D-757C619B6D08}"/>
              </a:ext>
            </a:extLst>
          </p:cNvPr>
          <p:cNvSpPr/>
          <p:nvPr/>
        </p:nvSpPr>
        <p:spPr>
          <a:xfrm>
            <a:off x="8737425" y="234579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2804CEBB-173E-05B2-BCB4-2A02DA957F18}"/>
              </a:ext>
            </a:extLst>
          </p:cNvPr>
          <p:cNvSpPr/>
          <p:nvPr/>
        </p:nvSpPr>
        <p:spPr>
          <a:xfrm>
            <a:off x="8873338" y="248027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8603E01-3645-4DFF-8494-C14FB35B8D1C}"/>
              </a:ext>
            </a:extLst>
          </p:cNvPr>
          <p:cNvSpPr/>
          <p:nvPr/>
        </p:nvSpPr>
        <p:spPr>
          <a:xfrm>
            <a:off x="8555792" y="24802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8D75B0F-34C7-1C40-31A0-D8613D0B2C06}"/>
              </a:ext>
            </a:extLst>
          </p:cNvPr>
          <p:cNvSpPr/>
          <p:nvPr/>
        </p:nvSpPr>
        <p:spPr>
          <a:xfrm>
            <a:off x="9372516" y="203109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B07D872-1EAF-DB41-15B1-A439E78EC73E}"/>
              </a:ext>
            </a:extLst>
          </p:cNvPr>
          <p:cNvSpPr/>
          <p:nvPr/>
        </p:nvSpPr>
        <p:spPr>
          <a:xfrm>
            <a:off x="9054970" y="234579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42EE8ED-78CF-E229-5CF3-E0F8F58A0E46}"/>
              </a:ext>
            </a:extLst>
          </p:cNvPr>
          <p:cNvSpPr/>
          <p:nvPr/>
        </p:nvSpPr>
        <p:spPr>
          <a:xfrm>
            <a:off x="9372516" y="234579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4E219E1-5700-9C1E-9080-0E6A4CEE2762}"/>
              </a:ext>
            </a:extLst>
          </p:cNvPr>
          <p:cNvSpPr/>
          <p:nvPr/>
        </p:nvSpPr>
        <p:spPr>
          <a:xfrm>
            <a:off x="9508429" y="21655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1028D66-51FF-EA95-5E5F-B20A7418AEF3}"/>
              </a:ext>
            </a:extLst>
          </p:cNvPr>
          <p:cNvSpPr/>
          <p:nvPr/>
        </p:nvSpPr>
        <p:spPr>
          <a:xfrm>
            <a:off x="9508429" y="248027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789129-2667-016B-67F4-7EC025B79D6D}"/>
              </a:ext>
            </a:extLst>
          </p:cNvPr>
          <p:cNvSpPr/>
          <p:nvPr/>
        </p:nvSpPr>
        <p:spPr>
          <a:xfrm>
            <a:off x="9190883" y="24802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409E5D5-377D-E443-10C2-A0275CB40054}"/>
              </a:ext>
            </a:extLst>
          </p:cNvPr>
          <p:cNvSpPr/>
          <p:nvPr/>
        </p:nvSpPr>
        <p:spPr>
          <a:xfrm>
            <a:off x="8419879" y="77231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8896702-E742-E542-B9E7-3FADA0CF8C9C}"/>
              </a:ext>
            </a:extLst>
          </p:cNvPr>
          <p:cNvSpPr/>
          <p:nvPr/>
        </p:nvSpPr>
        <p:spPr>
          <a:xfrm>
            <a:off x="8555792" y="90680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55503D4-0930-C1BB-3932-714632DF2168}"/>
              </a:ext>
            </a:extLst>
          </p:cNvPr>
          <p:cNvSpPr/>
          <p:nvPr/>
        </p:nvSpPr>
        <p:spPr>
          <a:xfrm>
            <a:off x="8419859" y="108700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FB451CF-A6C2-622C-526A-5D5CF66769E6}"/>
              </a:ext>
            </a:extLst>
          </p:cNvPr>
          <p:cNvSpPr/>
          <p:nvPr/>
        </p:nvSpPr>
        <p:spPr>
          <a:xfrm>
            <a:off x="8734545" y="108933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7074A794-9AD7-DAC4-099F-A4A4F3BB36EB}"/>
              </a:ext>
            </a:extLst>
          </p:cNvPr>
          <p:cNvSpPr/>
          <p:nvPr/>
        </p:nvSpPr>
        <p:spPr>
          <a:xfrm>
            <a:off x="8555789" y="121886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24148FA-8553-4A8D-6B6C-00BE12B04E25}"/>
              </a:ext>
            </a:extLst>
          </p:cNvPr>
          <p:cNvSpPr/>
          <p:nvPr/>
        </p:nvSpPr>
        <p:spPr>
          <a:xfrm>
            <a:off x="8873335" y="121886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7F63F6D-D62E-CAB6-9DCF-1B46C32785AC}"/>
              </a:ext>
            </a:extLst>
          </p:cNvPr>
          <p:cNvSpPr/>
          <p:nvPr/>
        </p:nvSpPr>
        <p:spPr>
          <a:xfrm>
            <a:off x="8102331" y="14017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1F6AAC1-A63F-302B-A91C-D11F3607E2BC}"/>
              </a:ext>
            </a:extLst>
          </p:cNvPr>
          <p:cNvSpPr/>
          <p:nvPr/>
        </p:nvSpPr>
        <p:spPr>
          <a:xfrm>
            <a:off x="8419877" y="14017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F046E03-8D27-0D97-C177-A8CFEB1CBEE0}"/>
              </a:ext>
            </a:extLst>
          </p:cNvPr>
          <p:cNvSpPr/>
          <p:nvPr/>
        </p:nvSpPr>
        <p:spPr>
          <a:xfrm>
            <a:off x="8238244" y="153619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B034987-9A6F-91B2-B410-107C1BBCB430}"/>
              </a:ext>
            </a:extLst>
          </p:cNvPr>
          <p:cNvSpPr/>
          <p:nvPr/>
        </p:nvSpPr>
        <p:spPr>
          <a:xfrm>
            <a:off x="8555790" y="15361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9DCC152-D0DD-F31C-49BC-0208F3D1E3F1}"/>
              </a:ext>
            </a:extLst>
          </p:cNvPr>
          <p:cNvSpPr/>
          <p:nvPr/>
        </p:nvSpPr>
        <p:spPr>
          <a:xfrm>
            <a:off x="8737422" y="14017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F0F6220-BE9A-4D38-6CA7-9F4FCD89837A}"/>
              </a:ext>
            </a:extLst>
          </p:cNvPr>
          <p:cNvSpPr/>
          <p:nvPr/>
        </p:nvSpPr>
        <p:spPr>
          <a:xfrm>
            <a:off x="8873335" y="153619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F71ED47-EA46-F88C-0DEE-FBB87B1AFF39}"/>
              </a:ext>
            </a:extLst>
          </p:cNvPr>
          <p:cNvSpPr/>
          <p:nvPr/>
        </p:nvSpPr>
        <p:spPr>
          <a:xfrm>
            <a:off x="8102326" y="171639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017708F-0D58-AB9D-076C-2AF9AC75DF95}"/>
              </a:ext>
            </a:extLst>
          </p:cNvPr>
          <p:cNvSpPr/>
          <p:nvPr/>
        </p:nvSpPr>
        <p:spPr>
          <a:xfrm>
            <a:off x="8419872" y="171639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5763D3D4-BFB5-6FD3-41AB-CCCB19BCDC0D}"/>
              </a:ext>
            </a:extLst>
          </p:cNvPr>
          <p:cNvSpPr/>
          <p:nvPr/>
        </p:nvSpPr>
        <p:spPr>
          <a:xfrm>
            <a:off x="8555785" y="185088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A5A3AAD-3DDD-3DFE-B228-7A7640284992}"/>
              </a:ext>
            </a:extLst>
          </p:cNvPr>
          <p:cNvSpPr/>
          <p:nvPr/>
        </p:nvSpPr>
        <p:spPr>
          <a:xfrm>
            <a:off x="8238239" y="185088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5D64268-6E7E-5B1D-AD57-EC0D4F5EB6D4}"/>
              </a:ext>
            </a:extLst>
          </p:cNvPr>
          <p:cNvSpPr/>
          <p:nvPr/>
        </p:nvSpPr>
        <p:spPr>
          <a:xfrm>
            <a:off x="8737417" y="171639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2772EB0C-563E-77D4-3069-EEF6143011F8}"/>
              </a:ext>
            </a:extLst>
          </p:cNvPr>
          <p:cNvSpPr/>
          <p:nvPr/>
        </p:nvSpPr>
        <p:spPr>
          <a:xfrm>
            <a:off x="8873330" y="185088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2F1E2AB-8513-8317-C67A-0913C4A2AC18}"/>
              </a:ext>
            </a:extLst>
          </p:cNvPr>
          <p:cNvSpPr/>
          <p:nvPr/>
        </p:nvSpPr>
        <p:spPr>
          <a:xfrm>
            <a:off x="9054970" y="17164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202A6B7-DA85-499E-9A7A-E7FBAB957B39}"/>
              </a:ext>
            </a:extLst>
          </p:cNvPr>
          <p:cNvSpPr/>
          <p:nvPr/>
        </p:nvSpPr>
        <p:spPr>
          <a:xfrm>
            <a:off x="9190883" y="18508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CE601A8-0955-CDD0-CEB8-454B9541B6D0}"/>
              </a:ext>
            </a:extLst>
          </p:cNvPr>
          <p:cNvSpPr/>
          <p:nvPr/>
        </p:nvSpPr>
        <p:spPr>
          <a:xfrm>
            <a:off x="7784776" y="203109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2635100-CF1A-777E-7AFF-EC0E1EF3BC17}"/>
              </a:ext>
            </a:extLst>
          </p:cNvPr>
          <p:cNvSpPr/>
          <p:nvPr/>
        </p:nvSpPr>
        <p:spPr>
          <a:xfrm>
            <a:off x="8102322" y="203109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7196216-E63F-5660-9E13-4296B150F4B8}"/>
              </a:ext>
            </a:extLst>
          </p:cNvPr>
          <p:cNvSpPr/>
          <p:nvPr/>
        </p:nvSpPr>
        <p:spPr>
          <a:xfrm>
            <a:off x="7920689" y="216557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C3AE472-D043-BE11-703E-0B9960443E31}"/>
              </a:ext>
            </a:extLst>
          </p:cNvPr>
          <p:cNvSpPr/>
          <p:nvPr/>
        </p:nvSpPr>
        <p:spPr>
          <a:xfrm>
            <a:off x="8238235" y="21655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2EA28CC-A20F-CCA6-6B78-085D96231BC7}"/>
              </a:ext>
            </a:extLst>
          </p:cNvPr>
          <p:cNvSpPr/>
          <p:nvPr/>
        </p:nvSpPr>
        <p:spPr>
          <a:xfrm>
            <a:off x="8419859" y="203109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DA532E6-5A9C-11B5-5AA1-BA20C1F7B870}"/>
              </a:ext>
            </a:extLst>
          </p:cNvPr>
          <p:cNvSpPr/>
          <p:nvPr/>
        </p:nvSpPr>
        <p:spPr>
          <a:xfrm>
            <a:off x="8737405" y="203109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AC13400-7463-F778-F89F-83A29B8D20B8}"/>
              </a:ext>
            </a:extLst>
          </p:cNvPr>
          <p:cNvSpPr/>
          <p:nvPr/>
        </p:nvSpPr>
        <p:spPr>
          <a:xfrm>
            <a:off x="8555772" y="21655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BE8B8A9-6F17-CAFC-F400-E0BE25643DAA}"/>
              </a:ext>
            </a:extLst>
          </p:cNvPr>
          <p:cNvSpPr/>
          <p:nvPr/>
        </p:nvSpPr>
        <p:spPr>
          <a:xfrm>
            <a:off x="8873318" y="216558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87339FE-903F-8770-ACD5-02AB83F3AA29}"/>
              </a:ext>
            </a:extLst>
          </p:cNvPr>
          <p:cNvSpPr/>
          <p:nvPr/>
        </p:nvSpPr>
        <p:spPr>
          <a:xfrm>
            <a:off x="9054971" y="203109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74AF311-6BC4-EE06-E4DC-562FBCD6EEF9}"/>
              </a:ext>
            </a:extLst>
          </p:cNvPr>
          <p:cNvSpPr/>
          <p:nvPr/>
        </p:nvSpPr>
        <p:spPr>
          <a:xfrm>
            <a:off x="9190884" y="21655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BFB4B7C3-6EE4-B0E5-8114-2DBDD7C4811E}"/>
              </a:ext>
            </a:extLst>
          </p:cNvPr>
          <p:cNvCxnSpPr>
            <a:cxnSpLocks/>
          </p:cNvCxnSpPr>
          <p:nvPr/>
        </p:nvCxnSpPr>
        <p:spPr>
          <a:xfrm>
            <a:off x="6207812" y="4789279"/>
            <a:ext cx="2275632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248AE869-3A39-4081-892F-FD9F33F4A016}"/>
              </a:ext>
            </a:extLst>
          </p:cNvPr>
          <p:cNvCxnSpPr>
            <a:cxnSpLocks/>
          </p:cNvCxnSpPr>
          <p:nvPr/>
        </p:nvCxnSpPr>
        <p:spPr>
          <a:xfrm flipV="1">
            <a:off x="6207812" y="3725648"/>
            <a:ext cx="0" cy="1062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914A2295-63E5-A912-9CA3-17A899E7E599}"/>
              </a:ext>
            </a:extLst>
          </p:cNvPr>
          <p:cNvSpPr txBox="1"/>
          <p:nvPr/>
        </p:nvSpPr>
        <p:spPr>
          <a:xfrm>
            <a:off x="5210535" y="4101288"/>
            <a:ext cx="1089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>
                <a:latin typeface="YouTube Sans"/>
              </a:rPr>
              <a:t>Інтенсивність кольору</a:t>
            </a:r>
            <a:endParaRPr lang="en-US" sz="1200" dirty="0">
              <a:latin typeface="YouTube Sans"/>
            </a:endParaRP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1D0B8113-D0A8-341B-3B73-7BB26438657E}"/>
              </a:ext>
            </a:extLst>
          </p:cNvPr>
          <p:cNvCxnSpPr>
            <a:cxnSpLocks/>
          </p:cNvCxnSpPr>
          <p:nvPr/>
        </p:nvCxnSpPr>
        <p:spPr>
          <a:xfrm>
            <a:off x="6207812" y="4433296"/>
            <a:ext cx="30672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5AF37F7B-CE4E-166A-FE79-D32EB2DAD973}"/>
              </a:ext>
            </a:extLst>
          </p:cNvPr>
          <p:cNvCxnSpPr>
            <a:cxnSpLocks/>
          </p:cNvCxnSpPr>
          <p:nvPr/>
        </p:nvCxnSpPr>
        <p:spPr>
          <a:xfrm>
            <a:off x="6514540" y="3873085"/>
            <a:ext cx="328355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48818D6-FFA3-735E-4D83-481C8200C797}"/>
              </a:ext>
            </a:extLst>
          </p:cNvPr>
          <p:cNvCxnSpPr>
            <a:cxnSpLocks/>
          </p:cNvCxnSpPr>
          <p:nvPr/>
        </p:nvCxnSpPr>
        <p:spPr>
          <a:xfrm>
            <a:off x="6832086" y="3984869"/>
            <a:ext cx="31753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5C8C2A11-7A00-D14A-7AEE-5B0B83FEA80F}"/>
              </a:ext>
            </a:extLst>
          </p:cNvPr>
          <p:cNvCxnSpPr>
            <a:cxnSpLocks/>
          </p:cNvCxnSpPr>
          <p:nvPr/>
        </p:nvCxnSpPr>
        <p:spPr>
          <a:xfrm>
            <a:off x="7149624" y="4447210"/>
            <a:ext cx="30258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A60573-62AD-F744-DB64-E7DBA98A796E}"/>
              </a:ext>
            </a:extLst>
          </p:cNvPr>
          <p:cNvCxnSpPr>
            <a:cxnSpLocks/>
          </p:cNvCxnSpPr>
          <p:nvPr/>
        </p:nvCxnSpPr>
        <p:spPr>
          <a:xfrm>
            <a:off x="7452208" y="4604844"/>
            <a:ext cx="33249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50FBB923-1908-C6EB-F06D-6302105CA852}"/>
              </a:ext>
            </a:extLst>
          </p:cNvPr>
          <p:cNvCxnSpPr>
            <a:cxnSpLocks/>
          </p:cNvCxnSpPr>
          <p:nvPr/>
        </p:nvCxnSpPr>
        <p:spPr>
          <a:xfrm>
            <a:off x="7784708" y="3853431"/>
            <a:ext cx="317535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42935AED-6E4B-C3FA-5139-2981F0228E3C}"/>
              </a:ext>
            </a:extLst>
          </p:cNvPr>
          <p:cNvCxnSpPr>
            <a:cxnSpLocks/>
          </p:cNvCxnSpPr>
          <p:nvPr/>
        </p:nvCxnSpPr>
        <p:spPr>
          <a:xfrm>
            <a:off x="8102245" y="4422961"/>
            <a:ext cx="317535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9ED67484-1928-1FB8-92FD-04CBBAC4A09B}"/>
              </a:ext>
            </a:extLst>
          </p:cNvPr>
          <p:cNvCxnSpPr/>
          <p:nvPr/>
        </p:nvCxnSpPr>
        <p:spPr>
          <a:xfrm flipV="1">
            <a:off x="6514540" y="3871678"/>
            <a:ext cx="0" cy="573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6D18C448-5702-6AF5-3C75-5ACD7C4F7678}"/>
              </a:ext>
            </a:extLst>
          </p:cNvPr>
          <p:cNvCxnSpPr>
            <a:cxnSpLocks/>
          </p:cNvCxnSpPr>
          <p:nvPr/>
        </p:nvCxnSpPr>
        <p:spPr>
          <a:xfrm flipV="1">
            <a:off x="6832086" y="3864564"/>
            <a:ext cx="0" cy="120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D810B9D-EC67-93EF-6817-39C551C126F9}"/>
              </a:ext>
            </a:extLst>
          </p:cNvPr>
          <p:cNvCxnSpPr>
            <a:cxnSpLocks/>
          </p:cNvCxnSpPr>
          <p:nvPr/>
        </p:nvCxnSpPr>
        <p:spPr>
          <a:xfrm flipV="1">
            <a:off x="7149624" y="3984869"/>
            <a:ext cx="0" cy="460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6277F036-7CEA-DE67-915A-CD02004562CD}"/>
              </a:ext>
            </a:extLst>
          </p:cNvPr>
          <p:cNvCxnSpPr>
            <a:cxnSpLocks/>
          </p:cNvCxnSpPr>
          <p:nvPr/>
        </p:nvCxnSpPr>
        <p:spPr>
          <a:xfrm flipV="1">
            <a:off x="7452208" y="4455893"/>
            <a:ext cx="0" cy="148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01414772-FA8F-E504-0DCF-7CA01C84F9E9}"/>
              </a:ext>
            </a:extLst>
          </p:cNvPr>
          <p:cNvCxnSpPr>
            <a:cxnSpLocks/>
          </p:cNvCxnSpPr>
          <p:nvPr/>
        </p:nvCxnSpPr>
        <p:spPr>
          <a:xfrm flipH="1">
            <a:off x="7784707" y="3853431"/>
            <a:ext cx="1" cy="751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CBF3EA32-95D1-3F2E-2782-02DF2C1FEE0A}"/>
              </a:ext>
            </a:extLst>
          </p:cNvPr>
          <p:cNvCxnSpPr>
            <a:cxnSpLocks/>
          </p:cNvCxnSpPr>
          <p:nvPr/>
        </p:nvCxnSpPr>
        <p:spPr>
          <a:xfrm>
            <a:off x="8102243" y="3849540"/>
            <a:ext cx="2" cy="573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2884442-EFD9-A29A-8878-CFE1EE67AB28}"/>
              </a:ext>
            </a:extLst>
          </p:cNvPr>
          <p:cNvSpPr/>
          <p:nvPr/>
        </p:nvSpPr>
        <p:spPr>
          <a:xfrm>
            <a:off x="7467230" y="46259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6EC9CA5E-6D17-E0B8-54F3-728E1B4E9DA8}"/>
              </a:ext>
            </a:extLst>
          </p:cNvPr>
          <p:cNvSpPr/>
          <p:nvPr/>
        </p:nvSpPr>
        <p:spPr>
          <a:xfrm>
            <a:off x="7603143" y="59707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925BA702-E9E9-BC7A-78F5-3EB50D83899B}"/>
              </a:ext>
            </a:extLst>
          </p:cNvPr>
          <p:cNvSpPr/>
          <p:nvPr/>
        </p:nvSpPr>
        <p:spPr>
          <a:xfrm>
            <a:off x="7784775" y="46259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724F214A-B725-823E-CD9E-8EF856B27416}"/>
              </a:ext>
            </a:extLst>
          </p:cNvPr>
          <p:cNvSpPr/>
          <p:nvPr/>
        </p:nvSpPr>
        <p:spPr>
          <a:xfrm>
            <a:off x="8102321" y="46259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14162E6-8439-F363-C124-588D83276661}"/>
              </a:ext>
            </a:extLst>
          </p:cNvPr>
          <p:cNvSpPr/>
          <p:nvPr/>
        </p:nvSpPr>
        <p:spPr>
          <a:xfrm>
            <a:off x="7920688" y="59708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20B86039-9C22-F587-4F4E-E8D624695F52}"/>
              </a:ext>
            </a:extLst>
          </p:cNvPr>
          <p:cNvSpPr/>
          <p:nvPr/>
        </p:nvSpPr>
        <p:spPr>
          <a:xfrm>
            <a:off x="8238234" y="59707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A17F339-221C-FD09-3B85-A0C2737DA7F1}"/>
              </a:ext>
            </a:extLst>
          </p:cNvPr>
          <p:cNvSpPr/>
          <p:nvPr/>
        </p:nvSpPr>
        <p:spPr>
          <a:xfrm>
            <a:off x="8737411" y="46259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963F13C8-B87C-3634-574C-5FCA83EE51F9}"/>
              </a:ext>
            </a:extLst>
          </p:cNvPr>
          <p:cNvSpPr/>
          <p:nvPr/>
        </p:nvSpPr>
        <p:spPr>
          <a:xfrm>
            <a:off x="8873324" y="59707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80A6A454-98D2-C0F3-ACBB-0B5DDA23EA97}"/>
              </a:ext>
            </a:extLst>
          </p:cNvPr>
          <p:cNvSpPr/>
          <p:nvPr/>
        </p:nvSpPr>
        <p:spPr>
          <a:xfrm>
            <a:off x="9054956" y="46259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F746AC99-084D-A9EE-F4E3-322CBBAC5F21}"/>
              </a:ext>
            </a:extLst>
          </p:cNvPr>
          <p:cNvSpPr/>
          <p:nvPr/>
        </p:nvSpPr>
        <p:spPr>
          <a:xfrm>
            <a:off x="9372502" y="46259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5C0EE63E-2CBA-8562-BE37-20FE64AE731F}"/>
              </a:ext>
            </a:extLst>
          </p:cNvPr>
          <p:cNvSpPr/>
          <p:nvPr/>
        </p:nvSpPr>
        <p:spPr>
          <a:xfrm>
            <a:off x="9190869" y="59708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DCEC8CB6-ABC8-8123-F5FA-D42FB959B7F8}"/>
              </a:ext>
            </a:extLst>
          </p:cNvPr>
          <p:cNvSpPr/>
          <p:nvPr/>
        </p:nvSpPr>
        <p:spPr>
          <a:xfrm>
            <a:off x="9508415" y="59707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66B95E06-20BD-2B83-E00B-07536B62C234}"/>
              </a:ext>
            </a:extLst>
          </p:cNvPr>
          <p:cNvSpPr/>
          <p:nvPr/>
        </p:nvSpPr>
        <p:spPr>
          <a:xfrm>
            <a:off x="8419864" y="46259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8B59C04C-9454-46C4-3FCF-C2F1F1FFE80A}"/>
              </a:ext>
            </a:extLst>
          </p:cNvPr>
          <p:cNvSpPr/>
          <p:nvPr/>
        </p:nvSpPr>
        <p:spPr>
          <a:xfrm>
            <a:off x="8555777" y="59708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1DEEFA5-9593-4058-B8C9-770D54AC105F}"/>
              </a:ext>
            </a:extLst>
          </p:cNvPr>
          <p:cNvSpPr/>
          <p:nvPr/>
        </p:nvSpPr>
        <p:spPr>
          <a:xfrm>
            <a:off x="7467230" y="2343151"/>
            <a:ext cx="317546" cy="31469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AC1F97AD-1098-B5F9-561E-C3F8F067D7E3}"/>
              </a:ext>
            </a:extLst>
          </p:cNvPr>
          <p:cNvSpPr/>
          <p:nvPr/>
        </p:nvSpPr>
        <p:spPr>
          <a:xfrm>
            <a:off x="7603143" y="24776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7BDF32C-46EB-8E4A-176B-D6AFD2D1D617}"/>
              </a:ext>
            </a:extLst>
          </p:cNvPr>
          <p:cNvSpPr/>
          <p:nvPr/>
        </p:nvSpPr>
        <p:spPr>
          <a:xfrm>
            <a:off x="7784775" y="2343151"/>
            <a:ext cx="317546" cy="3146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9A39BA9-B6E0-3E8E-1206-E4B588F25A9C}"/>
              </a:ext>
            </a:extLst>
          </p:cNvPr>
          <p:cNvSpPr/>
          <p:nvPr/>
        </p:nvSpPr>
        <p:spPr>
          <a:xfrm>
            <a:off x="8102321" y="2343151"/>
            <a:ext cx="317546" cy="31469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C14A9BB2-1946-5DA7-2C14-F02A65850DBF}"/>
              </a:ext>
            </a:extLst>
          </p:cNvPr>
          <p:cNvSpPr/>
          <p:nvPr/>
        </p:nvSpPr>
        <p:spPr>
          <a:xfrm>
            <a:off x="8238234" y="24776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97D9C7AB-EA55-972E-E13D-647CD0C6160E}"/>
              </a:ext>
            </a:extLst>
          </p:cNvPr>
          <p:cNvSpPr/>
          <p:nvPr/>
        </p:nvSpPr>
        <p:spPr>
          <a:xfrm>
            <a:off x="7920688" y="247763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CB89BA19-9B46-DDDD-5EE0-D03C83EA698B}"/>
              </a:ext>
            </a:extLst>
          </p:cNvPr>
          <p:cNvSpPr/>
          <p:nvPr/>
        </p:nvSpPr>
        <p:spPr>
          <a:xfrm>
            <a:off x="8419865" y="2343151"/>
            <a:ext cx="317546" cy="31469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F65C5B4A-9AB0-0FFE-A7E0-1540E7DAF57A}"/>
              </a:ext>
            </a:extLst>
          </p:cNvPr>
          <p:cNvSpPr/>
          <p:nvPr/>
        </p:nvSpPr>
        <p:spPr>
          <a:xfrm>
            <a:off x="8737411" y="2343151"/>
            <a:ext cx="317546" cy="3146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5DC9D1D-8F96-BFF8-CEA4-B3162E8CB7AB}"/>
              </a:ext>
            </a:extLst>
          </p:cNvPr>
          <p:cNvSpPr/>
          <p:nvPr/>
        </p:nvSpPr>
        <p:spPr>
          <a:xfrm>
            <a:off x="8873324" y="24776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DF7F390A-1395-B66F-3A1C-93627E3BE3BC}"/>
              </a:ext>
            </a:extLst>
          </p:cNvPr>
          <p:cNvSpPr/>
          <p:nvPr/>
        </p:nvSpPr>
        <p:spPr>
          <a:xfrm>
            <a:off x="8555778" y="247763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868601D5-C714-4257-1485-C203CD8F3452}"/>
              </a:ext>
            </a:extLst>
          </p:cNvPr>
          <p:cNvSpPr/>
          <p:nvPr/>
        </p:nvSpPr>
        <p:spPr>
          <a:xfrm>
            <a:off x="9054956" y="2343151"/>
            <a:ext cx="317546" cy="3146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C68AC5A-E443-2C41-FB41-45823BA49DB9}"/>
              </a:ext>
            </a:extLst>
          </p:cNvPr>
          <p:cNvSpPr/>
          <p:nvPr/>
        </p:nvSpPr>
        <p:spPr>
          <a:xfrm>
            <a:off x="9372502" y="2343151"/>
            <a:ext cx="317546" cy="31469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D0650E0-0BBA-2F29-DDF8-468B81103094}"/>
              </a:ext>
            </a:extLst>
          </p:cNvPr>
          <p:cNvSpPr/>
          <p:nvPr/>
        </p:nvSpPr>
        <p:spPr>
          <a:xfrm>
            <a:off x="9508415" y="24776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E604F240-FBD6-4E98-0C69-DA043336688B}"/>
              </a:ext>
            </a:extLst>
          </p:cNvPr>
          <p:cNvSpPr/>
          <p:nvPr/>
        </p:nvSpPr>
        <p:spPr>
          <a:xfrm>
            <a:off x="9190869" y="247763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9C384E98-88AA-46CD-FE88-E66D977E2CE0}"/>
              </a:ext>
            </a:extLst>
          </p:cNvPr>
          <p:cNvCxnSpPr>
            <a:stCxn id="225" idx="1"/>
            <a:endCxn id="236" idx="3"/>
          </p:cNvCxnSpPr>
          <p:nvPr/>
        </p:nvCxnSpPr>
        <p:spPr>
          <a:xfrm>
            <a:off x="7467230" y="2500499"/>
            <a:ext cx="2222818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DEF9F0AE-92BF-0631-7AD8-11CC4525BE0E}"/>
              </a:ext>
            </a:extLst>
          </p:cNvPr>
          <p:cNvSpPr/>
          <p:nvPr/>
        </p:nvSpPr>
        <p:spPr>
          <a:xfrm>
            <a:off x="7068166" y="3927910"/>
            <a:ext cx="166680" cy="58763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31101679-A3DA-B1E0-469E-7644125327D8}"/>
              </a:ext>
            </a:extLst>
          </p:cNvPr>
          <p:cNvSpPr/>
          <p:nvPr/>
        </p:nvSpPr>
        <p:spPr>
          <a:xfrm>
            <a:off x="6786358" y="3764132"/>
            <a:ext cx="100166" cy="3277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45D14F4A-1E40-919C-E866-F523CF4535C3}"/>
              </a:ext>
            </a:extLst>
          </p:cNvPr>
          <p:cNvSpPr txBox="1"/>
          <p:nvPr/>
        </p:nvSpPr>
        <p:spPr>
          <a:xfrm>
            <a:off x="5642214" y="5028888"/>
            <a:ext cx="1788321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У нас багато різких розривів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470FEDD2-806C-96D4-D071-3B812742E8F7}"/>
              </a:ext>
            </a:extLst>
          </p:cNvPr>
          <p:cNvCxnSpPr>
            <a:cxnSpLocks/>
            <a:stCxn id="173" idx="4"/>
            <a:endCxn id="258" idx="0"/>
          </p:cNvCxnSpPr>
          <p:nvPr/>
        </p:nvCxnSpPr>
        <p:spPr>
          <a:xfrm>
            <a:off x="6514536" y="4604844"/>
            <a:ext cx="21839" cy="4240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E2DEA4A5-3278-CDBD-9FBA-F2AC5DA8330D}"/>
              </a:ext>
            </a:extLst>
          </p:cNvPr>
          <p:cNvCxnSpPr>
            <a:cxnSpLocks/>
            <a:stCxn id="257" idx="4"/>
          </p:cNvCxnSpPr>
          <p:nvPr/>
        </p:nvCxnSpPr>
        <p:spPr>
          <a:xfrm flipH="1">
            <a:off x="6629309" y="4091885"/>
            <a:ext cx="207132" cy="93892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85F55ED3-691F-8DDA-E057-94C7357B48E1}"/>
              </a:ext>
            </a:extLst>
          </p:cNvPr>
          <p:cNvCxnSpPr>
            <a:cxnSpLocks/>
            <a:stCxn id="256" idx="4"/>
          </p:cNvCxnSpPr>
          <p:nvPr/>
        </p:nvCxnSpPr>
        <p:spPr>
          <a:xfrm flipH="1">
            <a:off x="6869805" y="4515543"/>
            <a:ext cx="281701" cy="48847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090A7CCA-921C-CC31-5A91-95A9665E8E91}"/>
              </a:ext>
            </a:extLst>
          </p:cNvPr>
          <p:cNvSpPr/>
          <p:nvPr/>
        </p:nvSpPr>
        <p:spPr>
          <a:xfrm>
            <a:off x="9066205" y="2448458"/>
            <a:ext cx="104315" cy="100049"/>
          </a:xfrm>
          <a:prstGeom prst="ellipse">
            <a:avLst/>
          </a:prstGeom>
          <a:solidFill>
            <a:srgbClr val="BC8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35B284C2-6633-A7F8-D7B0-A3FF9C23F1F2}"/>
              </a:ext>
            </a:extLst>
          </p:cNvPr>
          <p:cNvCxnSpPr>
            <a:cxnSpLocks/>
          </p:cNvCxnSpPr>
          <p:nvPr/>
        </p:nvCxnSpPr>
        <p:spPr>
          <a:xfrm>
            <a:off x="8864344" y="4789480"/>
            <a:ext cx="2275632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062AFD0E-FF4D-E9EC-B31B-5A6D55797749}"/>
              </a:ext>
            </a:extLst>
          </p:cNvPr>
          <p:cNvCxnSpPr>
            <a:cxnSpLocks/>
          </p:cNvCxnSpPr>
          <p:nvPr/>
        </p:nvCxnSpPr>
        <p:spPr>
          <a:xfrm flipV="1">
            <a:off x="8864344" y="3725849"/>
            <a:ext cx="0" cy="1062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Oval 297">
            <a:extLst>
              <a:ext uri="{FF2B5EF4-FFF2-40B4-BE49-F238E27FC236}">
                <a16:creationId xmlns:a16="http://schemas.microsoft.com/office/drawing/2014/main" id="{8138379D-5413-355A-54D2-A8657A053BF8}"/>
              </a:ext>
            </a:extLst>
          </p:cNvPr>
          <p:cNvSpPr/>
          <p:nvPr/>
        </p:nvSpPr>
        <p:spPr>
          <a:xfrm>
            <a:off x="8964270" y="4385436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53BB0257-DF59-0EFD-5364-A162252EE3F8}"/>
              </a:ext>
            </a:extLst>
          </p:cNvPr>
          <p:cNvSpPr/>
          <p:nvPr/>
        </p:nvSpPr>
        <p:spPr>
          <a:xfrm>
            <a:off x="9916452" y="4397239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99EFDF6B-7CD6-2EAC-563E-C28AA7421AEA}"/>
              </a:ext>
            </a:extLst>
          </p:cNvPr>
          <p:cNvSpPr/>
          <p:nvPr/>
        </p:nvSpPr>
        <p:spPr>
          <a:xfrm>
            <a:off x="10868634" y="4374250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94CAA1C2-2515-E9EE-9B6C-6E0A460FFC6D}"/>
              </a:ext>
            </a:extLst>
          </p:cNvPr>
          <p:cNvSpPr/>
          <p:nvPr/>
        </p:nvSpPr>
        <p:spPr>
          <a:xfrm>
            <a:off x="9286339" y="3823818"/>
            <a:ext cx="97819" cy="957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5FD0DEBC-A48C-29B8-7289-780187064EB9}"/>
              </a:ext>
            </a:extLst>
          </p:cNvPr>
          <p:cNvSpPr/>
          <p:nvPr/>
        </p:nvSpPr>
        <p:spPr>
          <a:xfrm>
            <a:off x="10556509" y="3805571"/>
            <a:ext cx="97819" cy="957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88060F26-C651-4C88-C124-03C080BA6ED0}"/>
              </a:ext>
            </a:extLst>
          </p:cNvPr>
          <p:cNvSpPr/>
          <p:nvPr/>
        </p:nvSpPr>
        <p:spPr>
          <a:xfrm>
            <a:off x="9598477" y="3937009"/>
            <a:ext cx="97819" cy="957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2D421B8B-8F14-C6D2-907E-79C506190D98}"/>
              </a:ext>
            </a:extLst>
          </p:cNvPr>
          <p:cNvSpPr/>
          <p:nvPr/>
        </p:nvSpPr>
        <p:spPr>
          <a:xfrm>
            <a:off x="10226079" y="4558462"/>
            <a:ext cx="97819" cy="957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901D4BC6-0081-CC81-84F2-C1AADE89C1B6}"/>
              </a:ext>
            </a:extLst>
          </p:cNvPr>
          <p:cNvCxnSpPr>
            <a:cxnSpLocks/>
            <a:stCxn id="298" idx="7"/>
            <a:endCxn id="301" idx="3"/>
          </p:cNvCxnSpPr>
          <p:nvPr/>
        </p:nvCxnSpPr>
        <p:spPr>
          <a:xfrm flipV="1">
            <a:off x="9047764" y="3905520"/>
            <a:ext cx="252900" cy="493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F3FAF6E9-2C76-9075-BB57-7E51EA3926B7}"/>
              </a:ext>
            </a:extLst>
          </p:cNvPr>
          <p:cNvCxnSpPr>
            <a:cxnSpLocks/>
            <a:endCxn id="301" idx="6"/>
          </p:cNvCxnSpPr>
          <p:nvPr/>
        </p:nvCxnSpPr>
        <p:spPr>
          <a:xfrm flipH="1" flipV="1">
            <a:off x="9384158" y="3871678"/>
            <a:ext cx="221409" cy="97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F5E77B29-ADC9-AEFC-71BE-2C6CDFBB0966}"/>
              </a:ext>
            </a:extLst>
          </p:cNvPr>
          <p:cNvCxnSpPr>
            <a:cxnSpLocks/>
            <a:stCxn id="299" idx="1"/>
            <a:endCxn id="303" idx="5"/>
          </p:cNvCxnSpPr>
          <p:nvPr/>
        </p:nvCxnSpPr>
        <p:spPr>
          <a:xfrm flipH="1" flipV="1">
            <a:off x="9681971" y="4018711"/>
            <a:ext cx="248806" cy="392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CFE92C5D-5E6D-02F4-EB7B-0AC5911774C6}"/>
              </a:ext>
            </a:extLst>
          </p:cNvPr>
          <p:cNvCxnSpPr>
            <a:cxnSpLocks/>
            <a:stCxn id="304" idx="6"/>
            <a:endCxn id="302" idx="3"/>
          </p:cNvCxnSpPr>
          <p:nvPr/>
        </p:nvCxnSpPr>
        <p:spPr>
          <a:xfrm flipV="1">
            <a:off x="10323898" y="3887273"/>
            <a:ext cx="246936" cy="719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44ECAB94-9F37-C664-445C-F7F0873ECDF7}"/>
              </a:ext>
            </a:extLst>
          </p:cNvPr>
          <p:cNvCxnSpPr>
            <a:cxnSpLocks/>
            <a:stCxn id="300" idx="1"/>
            <a:endCxn id="302" idx="5"/>
          </p:cNvCxnSpPr>
          <p:nvPr/>
        </p:nvCxnSpPr>
        <p:spPr>
          <a:xfrm flipH="1" flipV="1">
            <a:off x="10640003" y="3887273"/>
            <a:ext cx="242956" cy="500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ED9F12F5-CA42-9B0D-ED2F-BEF7A1F76F30}"/>
              </a:ext>
            </a:extLst>
          </p:cNvPr>
          <p:cNvCxnSpPr>
            <a:cxnSpLocks/>
            <a:stCxn id="304" idx="2"/>
            <a:endCxn id="299" idx="5"/>
          </p:cNvCxnSpPr>
          <p:nvPr/>
        </p:nvCxnSpPr>
        <p:spPr>
          <a:xfrm flipH="1" flipV="1">
            <a:off x="9999946" y="4478941"/>
            <a:ext cx="226133" cy="127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Oval 345">
            <a:extLst>
              <a:ext uri="{FF2B5EF4-FFF2-40B4-BE49-F238E27FC236}">
                <a16:creationId xmlns:a16="http://schemas.microsoft.com/office/drawing/2014/main" id="{FFFC6091-4D4D-779F-DEAB-4FC5DCE68992}"/>
              </a:ext>
            </a:extLst>
          </p:cNvPr>
          <p:cNvSpPr/>
          <p:nvPr/>
        </p:nvSpPr>
        <p:spPr>
          <a:xfrm>
            <a:off x="10436724" y="4064382"/>
            <a:ext cx="104315" cy="100049"/>
          </a:xfrm>
          <a:prstGeom prst="ellipse">
            <a:avLst/>
          </a:prstGeom>
          <a:solidFill>
            <a:srgbClr val="BC8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A6CC20CE-9FD6-8EA7-C2C7-6D3EAD98EFC3}"/>
              </a:ext>
            </a:extLst>
          </p:cNvPr>
          <p:cNvSpPr txBox="1"/>
          <p:nvPr/>
        </p:nvSpPr>
        <p:spPr>
          <a:xfrm>
            <a:off x="9890428" y="2381778"/>
            <a:ext cx="1754773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Більш плавні переходи між текселями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3CBC67FB-88A0-7194-ACAE-33A6C75958AC}"/>
              </a:ext>
            </a:extLst>
          </p:cNvPr>
          <p:cNvSpPr/>
          <p:nvPr/>
        </p:nvSpPr>
        <p:spPr>
          <a:xfrm rot="1640887">
            <a:off x="9027646" y="3756032"/>
            <a:ext cx="282192" cy="781273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ACFEBC2A-A0F5-6101-B5D6-115D7380FB60}"/>
              </a:ext>
            </a:extLst>
          </p:cNvPr>
          <p:cNvSpPr/>
          <p:nvPr/>
        </p:nvSpPr>
        <p:spPr>
          <a:xfrm rot="19671871">
            <a:off x="9667493" y="3881504"/>
            <a:ext cx="282192" cy="657728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513575F3-69F2-BAA8-BE21-C9CE96AB9405}"/>
              </a:ext>
            </a:extLst>
          </p:cNvPr>
          <p:cNvCxnSpPr>
            <a:cxnSpLocks/>
            <a:stCxn id="350" idx="7"/>
          </p:cNvCxnSpPr>
          <p:nvPr/>
        </p:nvCxnSpPr>
        <p:spPr>
          <a:xfrm flipV="1">
            <a:off x="9769379" y="3280444"/>
            <a:ext cx="505609" cy="679939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8567D17E-E301-BE4C-354D-F3E04F501C74}"/>
              </a:ext>
            </a:extLst>
          </p:cNvPr>
          <p:cNvCxnSpPr>
            <a:cxnSpLocks/>
            <a:stCxn id="349" idx="0"/>
            <a:endCxn id="347" idx="1"/>
          </p:cNvCxnSpPr>
          <p:nvPr/>
        </p:nvCxnSpPr>
        <p:spPr>
          <a:xfrm flipV="1">
            <a:off x="9348199" y="2843443"/>
            <a:ext cx="542229" cy="95625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Content Placeholder 2">
            <a:extLst>
              <a:ext uri="{FF2B5EF4-FFF2-40B4-BE49-F238E27FC236}">
                <a16:creationId xmlns:a16="http://schemas.microsoft.com/office/drawing/2014/main" id="{4F144517-8751-FEB2-F848-7193974E052B}"/>
              </a:ext>
            </a:extLst>
          </p:cNvPr>
          <p:cNvSpPr txBox="1">
            <a:spLocks/>
          </p:cNvSpPr>
          <p:nvPr/>
        </p:nvSpPr>
        <p:spPr>
          <a:xfrm>
            <a:off x="1261871" y="3555546"/>
            <a:ext cx="3875636" cy="2689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YouTube Sans"/>
              </a:rPr>
              <a:t>Ми можемо лінійно інтерполювати колір між центрами текселів, коли наша точка самплінґу знаходиться між текселями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Цей процес називається </a:t>
            </a:r>
            <a:r>
              <a:rPr lang="uk-UA" b="1" dirty="0">
                <a:latin typeface="YouTube Sans"/>
              </a:rPr>
              <a:t>фільтрація текстури</a:t>
            </a:r>
            <a:r>
              <a:rPr lang="en-US" b="1" dirty="0">
                <a:latin typeface="YouTube Sans"/>
              </a:rPr>
              <a:t>/texture filtering</a:t>
            </a:r>
          </a:p>
          <a:p>
            <a:r>
              <a:rPr lang="ru-RU" dirty="0">
                <a:latin typeface="YouTube Sans"/>
              </a:rPr>
              <a:t>Зауважте, що наш вихідний колір текселя тепер знаходиться у його  центрі</a:t>
            </a:r>
            <a:endParaRPr lang="en-US" dirty="0">
              <a:latin typeface="YouTube Sans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88E004C-512C-9616-FA36-90AA3E7AF14F}"/>
              </a:ext>
            </a:extLst>
          </p:cNvPr>
          <p:cNvSpPr/>
          <p:nvPr/>
        </p:nvSpPr>
        <p:spPr>
          <a:xfrm>
            <a:off x="6302776" y="4381497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E6065AE5-D452-2645-5CE4-CA470E7F5AE6}"/>
              </a:ext>
            </a:extLst>
          </p:cNvPr>
          <p:cNvSpPr/>
          <p:nvPr/>
        </p:nvSpPr>
        <p:spPr>
          <a:xfrm>
            <a:off x="7254958" y="4393300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69718F24-7942-7599-A7B5-48C5A0AA340F}"/>
              </a:ext>
            </a:extLst>
          </p:cNvPr>
          <p:cNvSpPr/>
          <p:nvPr/>
        </p:nvSpPr>
        <p:spPr>
          <a:xfrm>
            <a:off x="8207140" y="4370311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B1F94B8-752C-6E5B-721C-C0B4C114988E}"/>
              </a:ext>
            </a:extLst>
          </p:cNvPr>
          <p:cNvSpPr/>
          <p:nvPr/>
        </p:nvSpPr>
        <p:spPr>
          <a:xfrm>
            <a:off x="6624845" y="3819879"/>
            <a:ext cx="97819" cy="957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6E1CF725-F45F-490B-2A0E-A55C86CFBD2A}"/>
              </a:ext>
            </a:extLst>
          </p:cNvPr>
          <p:cNvSpPr/>
          <p:nvPr/>
        </p:nvSpPr>
        <p:spPr>
          <a:xfrm>
            <a:off x="7895015" y="3801632"/>
            <a:ext cx="97819" cy="957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58FEF8E-6E8B-AA47-7CEC-E0FB3D94B42E}"/>
              </a:ext>
            </a:extLst>
          </p:cNvPr>
          <p:cNvSpPr/>
          <p:nvPr/>
        </p:nvSpPr>
        <p:spPr>
          <a:xfrm>
            <a:off x="6936983" y="3933070"/>
            <a:ext cx="97819" cy="957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430D5DC-1CA8-C84E-4AF6-889F5B442E5E}"/>
              </a:ext>
            </a:extLst>
          </p:cNvPr>
          <p:cNvSpPr/>
          <p:nvPr/>
        </p:nvSpPr>
        <p:spPr>
          <a:xfrm>
            <a:off x="7564585" y="4554523"/>
            <a:ext cx="97819" cy="957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0C63EFE-3B87-47A8-BCC6-25FECE8A508C}"/>
              </a:ext>
            </a:extLst>
          </p:cNvPr>
          <p:cNvSpPr/>
          <p:nvPr/>
        </p:nvSpPr>
        <p:spPr>
          <a:xfrm>
            <a:off x="7795970" y="3793671"/>
            <a:ext cx="104315" cy="100049"/>
          </a:xfrm>
          <a:prstGeom prst="ellipse">
            <a:avLst/>
          </a:prstGeom>
          <a:solidFill>
            <a:srgbClr val="BC8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0A6FC12-FA16-B879-54ED-227283C05C20}"/>
              </a:ext>
            </a:extLst>
          </p:cNvPr>
          <p:cNvSpPr/>
          <p:nvPr/>
        </p:nvSpPr>
        <p:spPr>
          <a:xfrm>
            <a:off x="6378627" y="3725648"/>
            <a:ext cx="271818" cy="8791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9451F-4210-C9DF-76FE-D62D1791230D}"/>
              </a:ext>
            </a:extLst>
          </p:cNvPr>
          <p:cNvSpPr txBox="1"/>
          <p:nvPr/>
        </p:nvSpPr>
        <p:spPr>
          <a:xfrm>
            <a:off x="7576611" y="4972754"/>
            <a:ext cx="2229763" cy="18158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Метода застосовуючи лінійну інтерполяцію кольору називається </a:t>
            </a:r>
            <a:r>
              <a:rPr lang="uk-UA" sz="1600" b="1" dirty="0">
                <a:solidFill>
                  <a:schemeClr val="bg1"/>
                </a:solidFill>
                <a:latin typeface="YouTube Sans"/>
              </a:rPr>
              <a:t>Білінійна Інтерполяція</a:t>
            </a:r>
            <a:r>
              <a:rPr lang="en-US" sz="1600" b="1" dirty="0">
                <a:solidFill>
                  <a:schemeClr val="bg1"/>
                </a:solidFill>
                <a:latin typeface="YouTube Sans"/>
              </a:rPr>
              <a:t>/Bilinear Interpolation </a:t>
            </a:r>
            <a:r>
              <a:rPr lang="uk-UA" sz="1600" dirty="0">
                <a:solidFill>
                  <a:schemeClr val="bg1"/>
                </a:solidFill>
                <a:latin typeface="YouTube Sans"/>
              </a:rPr>
              <a:t>або </a:t>
            </a:r>
            <a:r>
              <a:rPr lang="en-US" sz="1600" b="1" dirty="0">
                <a:solidFill>
                  <a:schemeClr val="bg1"/>
                </a:solidFill>
                <a:latin typeface="YouTube Sans"/>
              </a:rPr>
              <a:t>Filtering</a:t>
            </a:r>
            <a:endParaRPr lang="uk-UA" sz="1600" b="1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25665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56" grpId="0" animBg="1"/>
      <p:bldP spid="257" grpId="0" animBg="1"/>
      <p:bldP spid="258" grpId="0" animBg="1"/>
      <p:bldP spid="268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46" grpId="0" animBg="1"/>
      <p:bldP spid="347" grpId="0" animBg="1"/>
      <p:bldP spid="349" grpId="0" animBg="1"/>
      <p:bldP spid="350" grpId="0" animBg="1"/>
      <p:bldP spid="358" grpId="0"/>
      <p:bldP spid="164" grpId="0" animBg="1"/>
      <p:bldP spid="165" grpId="0" animBg="1"/>
      <p:bldP spid="166" grpId="0" animBg="1"/>
      <p:bldP spid="167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872F-4978-3982-730F-E8DE762C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0" i="0" dirty="0">
                <a:solidFill>
                  <a:srgbClr val="000000"/>
                </a:solidFill>
                <a:effectLst/>
                <a:latin typeface="YouTube Sans"/>
              </a:rPr>
              <a:t>Білінійна Інтерполяція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1A7E0F-332A-F583-952D-C86E980AE4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5449322" cy="4238939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Ми будемо виводити як білінійно інтерполювати у одному вимірі</a:t>
                </a:r>
              </a:p>
              <a:p>
                <a:r>
                  <a:rPr lang="uk-UA" dirty="0">
                    <a:latin typeface="YouTube Sans"/>
                  </a:rPr>
                  <a:t>Спочатку, положення текселів (у осі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uk-UA" dirty="0">
                    <a:latin typeface="YouTube Sans"/>
                  </a:rPr>
                  <a:t>)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є у просторі </a:t>
                </a:r>
                <a:r>
                  <a:rPr lang="en-US" dirty="0">
                    <a:latin typeface="YouTube Sans"/>
                  </a:rPr>
                  <a:t>U (</a:t>
                </a:r>
                <a:r>
                  <a:rPr lang="uk-UA" dirty="0">
                    <a:latin typeface="YouTube Sans"/>
                  </a:rPr>
                  <a:t>у двох вимірах би було у </a:t>
                </a:r>
                <a:r>
                  <a:rPr lang="en-US" dirty="0">
                    <a:latin typeface="YouTube Sans"/>
                  </a:rPr>
                  <a:t>UV)</a:t>
                </a:r>
                <a:endParaRPr lang="uk-UA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Ми будемо перетворювати всі точки у графіці до простору текселів</a:t>
                </a:r>
              </a:p>
              <a:p>
                <a:r>
                  <a:rPr lang="uk-UA" dirty="0">
                    <a:latin typeface="YouTube Sans"/>
                  </a:rPr>
                  <a:t>Тоді, ми віднімаємо </a:t>
                </a:r>
                <a:r>
                  <a:rPr lang="en-US" dirty="0">
                    <a:latin typeface="YouTube Sans"/>
                  </a:rPr>
                  <a:t>0.5 </a:t>
                </a:r>
                <a:r>
                  <a:rPr lang="uk-UA" dirty="0">
                    <a:latin typeface="YouTube Sans"/>
                  </a:rPr>
                  <a:t>від кожної точки щоби тексели мали ціле положення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1A7E0F-332A-F583-952D-C86E980AE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5449322" cy="4238939"/>
              </a:xfrm>
              <a:blipFill>
                <a:blip r:embed="rId2"/>
                <a:stretch>
                  <a:fillRect l="-224" t="-1007" r="-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B4A371-3212-E412-BFA7-551EBEFECD17}"/>
              </a:ext>
            </a:extLst>
          </p:cNvPr>
          <p:cNvCxnSpPr>
            <a:cxnSpLocks/>
          </p:cNvCxnSpPr>
          <p:nvPr/>
        </p:nvCxnSpPr>
        <p:spPr>
          <a:xfrm>
            <a:off x="7896640" y="1911934"/>
            <a:ext cx="2275632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673BED4-F01C-883E-C1FB-50C0B23E9BA3}"/>
              </a:ext>
            </a:extLst>
          </p:cNvPr>
          <p:cNvCxnSpPr>
            <a:cxnSpLocks/>
          </p:cNvCxnSpPr>
          <p:nvPr/>
        </p:nvCxnSpPr>
        <p:spPr>
          <a:xfrm flipV="1">
            <a:off x="7896640" y="848303"/>
            <a:ext cx="0" cy="1062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D5903A04-5F9A-64C8-E8D6-285C1CFD566C}"/>
              </a:ext>
            </a:extLst>
          </p:cNvPr>
          <p:cNvSpPr/>
          <p:nvPr/>
        </p:nvSpPr>
        <p:spPr>
          <a:xfrm>
            <a:off x="7996566" y="1507890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BCFAA5-A798-B6A0-BFB3-4310F07D86DE}"/>
              </a:ext>
            </a:extLst>
          </p:cNvPr>
          <p:cNvSpPr/>
          <p:nvPr/>
        </p:nvSpPr>
        <p:spPr>
          <a:xfrm>
            <a:off x="8948748" y="1519693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262B79-33F4-5529-FB32-5A78A5737CC2}"/>
              </a:ext>
            </a:extLst>
          </p:cNvPr>
          <p:cNvSpPr/>
          <p:nvPr/>
        </p:nvSpPr>
        <p:spPr>
          <a:xfrm>
            <a:off x="9900930" y="1496704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69C754-E24F-84C1-5448-153151331723}"/>
              </a:ext>
            </a:extLst>
          </p:cNvPr>
          <p:cNvSpPr/>
          <p:nvPr/>
        </p:nvSpPr>
        <p:spPr>
          <a:xfrm>
            <a:off x="8318635" y="946272"/>
            <a:ext cx="97819" cy="957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4B4E01-1487-AA4C-5B62-FAEF7ADEC32B}"/>
              </a:ext>
            </a:extLst>
          </p:cNvPr>
          <p:cNvSpPr/>
          <p:nvPr/>
        </p:nvSpPr>
        <p:spPr>
          <a:xfrm>
            <a:off x="9588805" y="928025"/>
            <a:ext cx="97819" cy="957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559458-4F96-6E97-83B3-1FD840EBB189}"/>
              </a:ext>
            </a:extLst>
          </p:cNvPr>
          <p:cNvSpPr/>
          <p:nvPr/>
        </p:nvSpPr>
        <p:spPr>
          <a:xfrm>
            <a:off x="8630773" y="1059463"/>
            <a:ext cx="97819" cy="957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DFBE79-9DE9-2D7B-919F-86A837BAAC6A}"/>
              </a:ext>
            </a:extLst>
          </p:cNvPr>
          <p:cNvSpPr/>
          <p:nvPr/>
        </p:nvSpPr>
        <p:spPr>
          <a:xfrm>
            <a:off x="9258375" y="1680916"/>
            <a:ext cx="97819" cy="957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E89B74-5B87-934E-A736-217022B5D51D}"/>
              </a:ext>
            </a:extLst>
          </p:cNvPr>
          <p:cNvCxnSpPr>
            <a:cxnSpLocks/>
            <a:stCxn id="6" idx="7"/>
            <a:endCxn id="9" idx="3"/>
          </p:cNvCxnSpPr>
          <p:nvPr/>
        </p:nvCxnSpPr>
        <p:spPr>
          <a:xfrm flipV="1">
            <a:off x="8080060" y="1027974"/>
            <a:ext cx="252900" cy="493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BC610B-A0D9-53F2-9211-4C15E3DB5746}"/>
              </a:ext>
            </a:extLst>
          </p:cNvPr>
          <p:cNvCxnSpPr>
            <a:cxnSpLocks/>
            <a:endCxn id="9" idx="6"/>
          </p:cNvCxnSpPr>
          <p:nvPr/>
        </p:nvCxnSpPr>
        <p:spPr>
          <a:xfrm flipH="1" flipV="1">
            <a:off x="8416454" y="994132"/>
            <a:ext cx="221409" cy="97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24A32E-19CE-9DF8-95F9-A9FABC7C2F89}"/>
              </a:ext>
            </a:extLst>
          </p:cNvPr>
          <p:cNvCxnSpPr>
            <a:cxnSpLocks/>
            <a:stCxn id="7" idx="1"/>
            <a:endCxn id="11" idx="5"/>
          </p:cNvCxnSpPr>
          <p:nvPr/>
        </p:nvCxnSpPr>
        <p:spPr>
          <a:xfrm flipH="1" flipV="1">
            <a:off x="8714267" y="1141165"/>
            <a:ext cx="248806" cy="392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D230C-A260-173A-67B0-3FF9B5D28853}"/>
              </a:ext>
            </a:extLst>
          </p:cNvPr>
          <p:cNvCxnSpPr>
            <a:cxnSpLocks/>
            <a:stCxn id="12" idx="6"/>
            <a:endCxn id="10" idx="3"/>
          </p:cNvCxnSpPr>
          <p:nvPr/>
        </p:nvCxnSpPr>
        <p:spPr>
          <a:xfrm flipV="1">
            <a:off x="9356194" y="1009727"/>
            <a:ext cx="246936" cy="719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583A2C-49DF-AC71-B54E-B58ECC0EF956}"/>
              </a:ext>
            </a:extLst>
          </p:cNvPr>
          <p:cNvCxnSpPr>
            <a:cxnSpLocks/>
            <a:stCxn id="8" idx="1"/>
            <a:endCxn id="10" idx="5"/>
          </p:cNvCxnSpPr>
          <p:nvPr/>
        </p:nvCxnSpPr>
        <p:spPr>
          <a:xfrm flipH="1" flipV="1">
            <a:off x="9672299" y="1009727"/>
            <a:ext cx="242956" cy="500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A35ABC-F78E-1C7F-5003-FB8854C76140}"/>
              </a:ext>
            </a:extLst>
          </p:cNvPr>
          <p:cNvCxnSpPr>
            <a:cxnSpLocks/>
            <a:stCxn id="12" idx="2"/>
            <a:endCxn id="7" idx="5"/>
          </p:cNvCxnSpPr>
          <p:nvPr/>
        </p:nvCxnSpPr>
        <p:spPr>
          <a:xfrm flipH="1" flipV="1">
            <a:off x="9032242" y="1601395"/>
            <a:ext cx="226133" cy="127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D5EE756-F089-13D9-FEFC-B46D072A02E1}"/>
              </a:ext>
            </a:extLst>
          </p:cNvPr>
          <p:cNvSpPr/>
          <p:nvPr/>
        </p:nvSpPr>
        <p:spPr>
          <a:xfrm>
            <a:off x="9469020" y="1186836"/>
            <a:ext cx="104315" cy="100049"/>
          </a:xfrm>
          <a:prstGeom prst="ellipse">
            <a:avLst/>
          </a:prstGeom>
          <a:solidFill>
            <a:srgbClr val="BC8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09F2CC-D89F-78FD-6FC3-6F5154059A20}"/>
                  </a:ext>
                </a:extLst>
              </p:cNvPr>
              <p:cNvSpPr txBox="1"/>
              <p:nvPr/>
            </p:nvSpPr>
            <p:spPr>
              <a:xfrm>
                <a:off x="9168455" y="1359774"/>
                <a:ext cx="243080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09F2CC-D89F-78FD-6FC3-6F5154059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455" y="1359774"/>
                <a:ext cx="243080" cy="285912"/>
              </a:xfrm>
              <a:prstGeom prst="rect">
                <a:avLst/>
              </a:prstGeom>
              <a:blipFill>
                <a:blip r:embed="rId3"/>
                <a:stretch>
                  <a:fillRect l="-17500" t="-2128" r="-7500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B4B85C-86AF-D4BB-E54B-82A164A60C1F}"/>
                  </a:ext>
                </a:extLst>
              </p:cNvPr>
              <p:cNvSpPr txBox="1"/>
              <p:nvPr/>
            </p:nvSpPr>
            <p:spPr>
              <a:xfrm>
                <a:off x="9521177" y="587997"/>
                <a:ext cx="462691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B4B85C-86AF-D4BB-E54B-82A164A60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177" y="587997"/>
                <a:ext cx="462691" cy="285912"/>
              </a:xfrm>
              <a:prstGeom prst="rect">
                <a:avLst/>
              </a:prstGeom>
              <a:blipFill>
                <a:blip r:embed="rId4"/>
                <a:stretch>
                  <a:fillRect l="-9211" t="-2128" r="-2632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A3E6C3-1347-8A3D-3452-BD54B0A91414}"/>
                  </a:ext>
                </a:extLst>
              </p:cNvPr>
              <p:cNvSpPr txBox="1"/>
              <p:nvPr/>
            </p:nvSpPr>
            <p:spPr>
              <a:xfrm>
                <a:off x="9575762" y="1071725"/>
                <a:ext cx="195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A3E6C3-1347-8A3D-3452-BD54B0A91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762" y="1071725"/>
                <a:ext cx="195182" cy="276999"/>
              </a:xfrm>
              <a:prstGeom prst="rect">
                <a:avLst/>
              </a:prstGeom>
              <a:blipFill>
                <a:blip r:embed="rId5"/>
                <a:stretch>
                  <a:fillRect l="-28125" r="-2500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259CFD-64F6-982A-EC6F-FF4B109AEBDF}"/>
                  </a:ext>
                </a:extLst>
              </p:cNvPr>
              <p:cNvSpPr txBox="1"/>
              <p:nvPr/>
            </p:nvSpPr>
            <p:spPr>
              <a:xfrm>
                <a:off x="10166712" y="1776636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259CFD-64F6-982A-EC6F-FF4B109A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712" y="1776636"/>
                <a:ext cx="194540" cy="276999"/>
              </a:xfrm>
              <a:prstGeom prst="rect">
                <a:avLst/>
              </a:prstGeom>
              <a:blipFill>
                <a:blip r:embed="rId6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233E31-82A4-2BF4-46EB-EDDE3705D6C6}"/>
                  </a:ext>
                </a:extLst>
              </p:cNvPr>
              <p:cNvSpPr txBox="1"/>
              <p:nvPr/>
            </p:nvSpPr>
            <p:spPr>
              <a:xfrm>
                <a:off x="7798628" y="534302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233E31-82A4-2BF4-46EB-EDDE3705D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628" y="534302"/>
                <a:ext cx="197938" cy="276999"/>
              </a:xfrm>
              <a:prstGeom prst="rect">
                <a:avLst/>
              </a:prstGeom>
              <a:blipFill>
                <a:blip r:embed="rId7"/>
                <a:stretch>
                  <a:fillRect l="-27273" r="-21212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90F388-F942-14D9-E0DE-0D5C2F5657EA}"/>
              </a:ext>
            </a:extLst>
          </p:cNvPr>
          <p:cNvCxnSpPr>
            <a:cxnSpLocks/>
            <a:stCxn id="6" idx="4"/>
            <a:endCxn id="35" idx="0"/>
          </p:cNvCxnSpPr>
          <p:nvPr/>
        </p:nvCxnSpPr>
        <p:spPr>
          <a:xfrm flipH="1">
            <a:off x="8045475" y="1603610"/>
            <a:ext cx="1" cy="63610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72218A5-34D5-D05E-C61E-DABCA4E5CD28}"/>
                  </a:ext>
                </a:extLst>
              </p:cNvPr>
              <p:cNvSpPr txBox="1"/>
              <p:nvPr/>
            </p:nvSpPr>
            <p:spPr>
              <a:xfrm>
                <a:off x="7902807" y="2239711"/>
                <a:ext cx="2853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72218A5-34D5-D05E-C61E-DABCA4E5C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807" y="2239711"/>
                <a:ext cx="285335" cy="215444"/>
              </a:xfrm>
              <a:prstGeom prst="rect">
                <a:avLst/>
              </a:prstGeom>
              <a:blipFill>
                <a:blip r:embed="rId8"/>
                <a:stretch>
                  <a:fillRect l="-12766" r="-1276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535F30E-D8A6-45DC-2BBE-F6325EE60E6E}"/>
              </a:ext>
            </a:extLst>
          </p:cNvPr>
          <p:cNvCxnSpPr>
            <a:cxnSpLocks/>
            <a:stCxn id="9" idx="4"/>
            <a:endCxn id="39" idx="0"/>
          </p:cNvCxnSpPr>
          <p:nvPr/>
        </p:nvCxnSpPr>
        <p:spPr>
          <a:xfrm flipH="1">
            <a:off x="8362918" y="1041992"/>
            <a:ext cx="4627" cy="1197719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5E5069-CE9A-7D4E-51E7-B5D0502FB5E1}"/>
                  </a:ext>
                </a:extLst>
              </p:cNvPr>
              <p:cNvSpPr txBox="1"/>
              <p:nvPr/>
            </p:nvSpPr>
            <p:spPr>
              <a:xfrm>
                <a:off x="8220250" y="2239711"/>
                <a:ext cx="2853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5E5069-CE9A-7D4E-51E7-B5D0502FB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250" y="2239711"/>
                <a:ext cx="285335" cy="215444"/>
              </a:xfrm>
              <a:prstGeom prst="rect">
                <a:avLst/>
              </a:prstGeom>
              <a:blipFill>
                <a:blip r:embed="rId9"/>
                <a:stretch>
                  <a:fillRect l="-12766" r="-1276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FDEC91F-5DDA-936A-24BD-8FADB8143A8A}"/>
              </a:ext>
            </a:extLst>
          </p:cNvPr>
          <p:cNvCxnSpPr>
            <a:cxnSpLocks/>
            <a:stCxn id="11" idx="4"/>
            <a:endCxn id="42" idx="0"/>
          </p:cNvCxnSpPr>
          <p:nvPr/>
        </p:nvCxnSpPr>
        <p:spPr>
          <a:xfrm>
            <a:off x="8679683" y="1155183"/>
            <a:ext cx="5303" cy="108105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0C2406E-F6DA-25C3-5D5A-68FA40744DCB}"/>
                  </a:ext>
                </a:extLst>
              </p:cNvPr>
              <p:cNvSpPr txBox="1"/>
              <p:nvPr/>
            </p:nvSpPr>
            <p:spPr>
              <a:xfrm>
                <a:off x="8542318" y="2236236"/>
                <a:ext cx="2853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0C2406E-F6DA-25C3-5D5A-68FA40744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318" y="2236236"/>
                <a:ext cx="285335" cy="215444"/>
              </a:xfrm>
              <a:prstGeom prst="rect">
                <a:avLst/>
              </a:prstGeom>
              <a:blipFill>
                <a:blip r:embed="rId10"/>
                <a:stretch>
                  <a:fillRect l="-12766" r="-12766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A158CA4-DEC3-0315-1553-B5E3E273A49B}"/>
              </a:ext>
            </a:extLst>
          </p:cNvPr>
          <p:cNvCxnSpPr>
            <a:cxnSpLocks/>
            <a:stCxn id="7" idx="4"/>
            <a:endCxn id="50" idx="0"/>
          </p:cNvCxnSpPr>
          <p:nvPr/>
        </p:nvCxnSpPr>
        <p:spPr>
          <a:xfrm>
            <a:off x="8997658" y="1615413"/>
            <a:ext cx="4094" cy="6208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ABCDF7D-4E73-8B58-381D-5C1CCEED67F5}"/>
                  </a:ext>
                </a:extLst>
              </p:cNvPr>
              <p:cNvSpPr txBox="1"/>
              <p:nvPr/>
            </p:nvSpPr>
            <p:spPr>
              <a:xfrm>
                <a:off x="8859084" y="2236236"/>
                <a:ext cx="2853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3.5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ABCDF7D-4E73-8B58-381D-5C1CCEED6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084" y="2236236"/>
                <a:ext cx="285335" cy="215444"/>
              </a:xfrm>
              <a:prstGeom prst="rect">
                <a:avLst/>
              </a:prstGeom>
              <a:blipFill>
                <a:blip r:embed="rId11"/>
                <a:stretch>
                  <a:fillRect l="-12766" r="-12766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8BCD7B2-E184-13CE-9E14-03F3184BE875}"/>
              </a:ext>
            </a:extLst>
          </p:cNvPr>
          <p:cNvCxnSpPr>
            <a:cxnSpLocks/>
            <a:stCxn id="12" idx="4"/>
            <a:endCxn id="55" idx="0"/>
          </p:cNvCxnSpPr>
          <p:nvPr/>
        </p:nvCxnSpPr>
        <p:spPr>
          <a:xfrm>
            <a:off x="9307285" y="1776636"/>
            <a:ext cx="2291" cy="454809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26C16F5-E1BF-8870-EC37-16605FD0C8EB}"/>
                  </a:ext>
                </a:extLst>
              </p:cNvPr>
              <p:cNvSpPr txBox="1"/>
              <p:nvPr/>
            </p:nvSpPr>
            <p:spPr>
              <a:xfrm>
                <a:off x="9166908" y="2231445"/>
                <a:ext cx="2853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4.5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26C16F5-E1BF-8870-EC37-16605FD0C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908" y="2231445"/>
                <a:ext cx="285335" cy="215444"/>
              </a:xfrm>
              <a:prstGeom prst="rect">
                <a:avLst/>
              </a:prstGeom>
              <a:blipFill>
                <a:blip r:embed="rId12"/>
                <a:stretch>
                  <a:fillRect l="-12766" r="-1063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DED4EA0-1664-879D-D758-128D6509E4F1}"/>
              </a:ext>
            </a:extLst>
          </p:cNvPr>
          <p:cNvCxnSpPr>
            <a:cxnSpLocks/>
            <a:stCxn id="10" idx="4"/>
            <a:endCxn id="60" idx="0"/>
          </p:cNvCxnSpPr>
          <p:nvPr/>
        </p:nvCxnSpPr>
        <p:spPr>
          <a:xfrm>
            <a:off x="9637715" y="1023745"/>
            <a:ext cx="5589" cy="120056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4078C0E-3FB1-3ECC-B413-4AE2275A43A3}"/>
                  </a:ext>
                </a:extLst>
              </p:cNvPr>
              <p:cNvSpPr txBox="1"/>
              <p:nvPr/>
            </p:nvSpPr>
            <p:spPr>
              <a:xfrm>
                <a:off x="9500636" y="2224307"/>
                <a:ext cx="2853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5.5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4078C0E-3FB1-3ECC-B413-4AE2275A4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636" y="2224307"/>
                <a:ext cx="285335" cy="215444"/>
              </a:xfrm>
              <a:prstGeom prst="rect">
                <a:avLst/>
              </a:prstGeom>
              <a:blipFill>
                <a:blip r:embed="rId13"/>
                <a:stretch>
                  <a:fillRect l="-15217" r="-13043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8296D82-D131-A67C-72A8-E10D2696297F}"/>
              </a:ext>
            </a:extLst>
          </p:cNvPr>
          <p:cNvCxnSpPr>
            <a:cxnSpLocks/>
            <a:stCxn id="8" idx="4"/>
            <a:endCxn id="62" idx="0"/>
          </p:cNvCxnSpPr>
          <p:nvPr/>
        </p:nvCxnSpPr>
        <p:spPr>
          <a:xfrm flipH="1">
            <a:off x="9949839" y="1592424"/>
            <a:ext cx="1" cy="632318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F8B3343-42AE-F10D-A22B-95D9EC03E4BA}"/>
                  </a:ext>
                </a:extLst>
              </p:cNvPr>
              <p:cNvSpPr txBox="1"/>
              <p:nvPr/>
            </p:nvSpPr>
            <p:spPr>
              <a:xfrm>
                <a:off x="9807171" y="2224742"/>
                <a:ext cx="2853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F8B3343-42AE-F10D-A22B-95D9EC03E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171" y="2224742"/>
                <a:ext cx="285335" cy="215444"/>
              </a:xfrm>
              <a:prstGeom prst="rect">
                <a:avLst/>
              </a:prstGeom>
              <a:blipFill>
                <a:blip r:embed="rId14"/>
                <a:stretch>
                  <a:fillRect l="-12766" r="-10638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1398E2-108E-067D-E828-EB7C459876D1}"/>
                  </a:ext>
                </a:extLst>
              </p:cNvPr>
              <p:cNvSpPr txBox="1"/>
              <p:nvPr/>
            </p:nvSpPr>
            <p:spPr>
              <a:xfrm>
                <a:off x="7788852" y="1915135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1398E2-108E-067D-E828-EB7C45987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852" y="1915135"/>
                <a:ext cx="192360" cy="276999"/>
              </a:xfrm>
              <a:prstGeom prst="rect">
                <a:avLst/>
              </a:prstGeom>
              <a:blipFill>
                <a:blip r:embed="rId15"/>
                <a:stretch>
                  <a:fillRect l="-29032" r="-2580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E5C259-8F46-E1BE-63D7-F7531EB31910}"/>
                  </a:ext>
                </a:extLst>
              </p:cNvPr>
              <p:cNvSpPr txBox="1"/>
              <p:nvPr/>
            </p:nvSpPr>
            <p:spPr>
              <a:xfrm>
                <a:off x="10049460" y="1915134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E5C259-8F46-E1BE-63D7-F7531EB31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460" y="1915134"/>
                <a:ext cx="192360" cy="276999"/>
              </a:xfrm>
              <a:prstGeom prst="rect">
                <a:avLst/>
              </a:prstGeom>
              <a:blipFill>
                <a:blip r:embed="rId16"/>
                <a:stretch>
                  <a:fillRect l="-29032" r="-2580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E9289131-39DE-6927-CA86-017B48332B80}"/>
              </a:ext>
            </a:extLst>
          </p:cNvPr>
          <p:cNvSpPr txBox="1"/>
          <p:nvPr/>
        </p:nvSpPr>
        <p:spPr>
          <a:xfrm>
            <a:off x="6902537" y="1143057"/>
            <a:ext cx="1089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>
                <a:latin typeface="YouTube Sans"/>
              </a:rPr>
              <a:t>Інтенсивність кольору</a:t>
            </a:r>
            <a:endParaRPr lang="en-US" sz="1200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12BBE9-066B-3889-CBAB-FA86CD74AA4F}"/>
                  </a:ext>
                </a:extLst>
              </p:cNvPr>
              <p:cNvSpPr txBox="1"/>
              <p:nvPr/>
            </p:nvSpPr>
            <p:spPr>
              <a:xfrm>
                <a:off x="7424444" y="2964411"/>
                <a:ext cx="2558777" cy="317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Текстур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а</m:t>
                          </m:r>
                        </m:e>
                        <m:sub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ширина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12BBE9-066B-3889-CBAB-FA86CD74A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444" y="2964411"/>
                <a:ext cx="2558777" cy="317138"/>
              </a:xfrm>
              <a:prstGeom prst="rect">
                <a:avLst/>
              </a:prstGeom>
              <a:blipFill>
                <a:blip r:embed="rId17"/>
                <a:stretch>
                  <a:fillRect l="-1429" t="-1923" r="-47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296AC83-22B8-519E-7A02-BDA100E6FC2C}"/>
                  </a:ext>
                </a:extLst>
              </p:cNvPr>
              <p:cNvSpPr txBox="1"/>
              <p:nvPr/>
            </p:nvSpPr>
            <p:spPr>
              <a:xfrm>
                <a:off x="7424443" y="3355251"/>
                <a:ext cx="2945102" cy="317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Текстур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а</m:t>
                          </m:r>
                        </m:e>
                        <m:sub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ширина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296AC83-22B8-519E-7A02-BDA100E6F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443" y="3355251"/>
                <a:ext cx="2945102" cy="317138"/>
              </a:xfrm>
              <a:prstGeom prst="rect">
                <a:avLst/>
              </a:prstGeom>
              <a:blipFill>
                <a:blip r:embed="rId18"/>
                <a:stretch>
                  <a:fillRect l="-1035" t="-1923" r="-414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F59646-E3FB-9C11-05E9-905945D0DC37}"/>
                  </a:ext>
                </a:extLst>
              </p:cNvPr>
              <p:cNvSpPr txBox="1"/>
              <p:nvPr/>
            </p:nvSpPr>
            <p:spPr>
              <a:xfrm>
                <a:off x="7447326" y="3792847"/>
                <a:ext cx="2621230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Текстур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а</m:t>
                          </m:r>
                        </m:e>
                        <m:sub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ширина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F59646-E3FB-9C11-05E9-905945D0D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326" y="3792847"/>
                <a:ext cx="2621230" cy="301878"/>
              </a:xfrm>
              <a:prstGeom prst="rect">
                <a:avLst/>
              </a:prstGeom>
              <a:blipFill>
                <a:blip r:embed="rId19"/>
                <a:stretch>
                  <a:fillRect l="-1628" r="-46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1502D5-D905-24A3-2623-D5F8A5D64984}"/>
                  </a:ext>
                </a:extLst>
              </p:cNvPr>
              <p:cNvSpPr txBox="1"/>
              <p:nvPr/>
            </p:nvSpPr>
            <p:spPr>
              <a:xfrm>
                <a:off x="10162480" y="1772609"/>
                <a:ext cx="203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1502D5-D905-24A3-2623-D5F8A5D64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2480" y="1772609"/>
                <a:ext cx="203004" cy="276999"/>
              </a:xfrm>
              <a:prstGeom prst="rect">
                <a:avLst/>
              </a:prstGeom>
              <a:blipFill>
                <a:blip r:embed="rId20"/>
                <a:stretch>
                  <a:fillRect l="-15152" r="-1212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71AB884-71E1-1A68-2359-46A145DDC4CF}"/>
                  </a:ext>
                </a:extLst>
              </p:cNvPr>
              <p:cNvSpPr txBox="1"/>
              <p:nvPr/>
            </p:nvSpPr>
            <p:spPr>
              <a:xfrm>
                <a:off x="9949838" y="2984480"/>
                <a:ext cx="5418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71AB884-71E1-1A68-2359-46A145DDC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838" y="2984480"/>
                <a:ext cx="541815" cy="276999"/>
              </a:xfrm>
              <a:prstGeom prst="rect">
                <a:avLst/>
              </a:prstGeom>
              <a:blipFill>
                <a:blip r:embed="rId21"/>
                <a:stretch>
                  <a:fillRect r="-1011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8EE0100-F254-97E4-2A04-45BD6B27C932}"/>
                  </a:ext>
                </a:extLst>
              </p:cNvPr>
              <p:cNvSpPr txBox="1"/>
              <p:nvPr/>
            </p:nvSpPr>
            <p:spPr>
              <a:xfrm>
                <a:off x="10353919" y="3375320"/>
                <a:ext cx="5418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8EE0100-F254-97E4-2A04-45BD6B27C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3919" y="3375320"/>
                <a:ext cx="541815" cy="276999"/>
              </a:xfrm>
              <a:prstGeom prst="rect">
                <a:avLst/>
              </a:prstGeom>
              <a:blipFill>
                <a:blip r:embed="rId22"/>
                <a:stretch>
                  <a:fillRect r="-1011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1ABC3B2-2EE8-98D3-B153-AB1C735903F5}"/>
                  </a:ext>
                </a:extLst>
              </p:cNvPr>
              <p:cNvSpPr txBox="1"/>
              <p:nvPr/>
            </p:nvSpPr>
            <p:spPr>
              <a:xfrm>
                <a:off x="10068556" y="3805773"/>
                <a:ext cx="5418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1ABC3B2-2EE8-98D3-B153-AB1C73590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56" y="3805773"/>
                <a:ext cx="541815" cy="276999"/>
              </a:xfrm>
              <a:prstGeom prst="rect">
                <a:avLst/>
              </a:prstGeom>
              <a:blipFill>
                <a:blip r:embed="rId23"/>
                <a:stretch>
                  <a:fillRect l="-1124" r="-101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7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5" grpId="0"/>
      <p:bldP spid="39" grpId="0"/>
      <p:bldP spid="42" grpId="0"/>
      <p:bldP spid="50" grpId="0"/>
      <p:bldP spid="55" grpId="0"/>
      <p:bldP spid="60" grpId="0"/>
      <p:bldP spid="62" grpId="0"/>
      <p:bldP spid="20" grpId="0"/>
      <p:bldP spid="20" grpId="1"/>
      <p:bldP spid="25" grpId="0"/>
      <p:bldP spid="25" grpId="1"/>
      <p:bldP spid="29" grpId="0"/>
      <p:bldP spid="33" grpId="0"/>
      <p:bldP spid="34" grpId="0"/>
      <p:bldP spid="37" grpId="0"/>
      <p:bldP spid="37" grpId="1"/>
      <p:bldP spid="38" grpId="0"/>
      <p:bldP spid="41" grpId="0"/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872F-4978-3982-730F-E8DE762C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0" i="0" dirty="0">
                <a:solidFill>
                  <a:srgbClr val="000000"/>
                </a:solidFill>
                <a:effectLst/>
                <a:latin typeface="YouTube Sans"/>
              </a:rPr>
              <a:t>Білінійна Інтерполяція</a:t>
            </a:r>
            <a:endParaRPr lang="en-US" dirty="0">
              <a:latin typeface="YouTube Sans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D61D17C-05BC-0D87-C336-E8A8367AE070}"/>
              </a:ext>
            </a:extLst>
          </p:cNvPr>
          <p:cNvCxnSpPr>
            <a:cxnSpLocks/>
          </p:cNvCxnSpPr>
          <p:nvPr/>
        </p:nvCxnSpPr>
        <p:spPr>
          <a:xfrm>
            <a:off x="7896640" y="1911934"/>
            <a:ext cx="2275632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212D626-C6CA-E53F-F5D4-DC62534CA408}"/>
              </a:ext>
            </a:extLst>
          </p:cNvPr>
          <p:cNvCxnSpPr>
            <a:cxnSpLocks/>
          </p:cNvCxnSpPr>
          <p:nvPr/>
        </p:nvCxnSpPr>
        <p:spPr>
          <a:xfrm flipV="1">
            <a:off x="7896640" y="848303"/>
            <a:ext cx="0" cy="1062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44A27FFA-F123-F0E3-90FC-AF79E9739747}"/>
              </a:ext>
            </a:extLst>
          </p:cNvPr>
          <p:cNvSpPr/>
          <p:nvPr/>
        </p:nvSpPr>
        <p:spPr>
          <a:xfrm>
            <a:off x="7847729" y="1510308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29F7517-21FD-6BFA-9961-769BC825AA81}"/>
              </a:ext>
            </a:extLst>
          </p:cNvPr>
          <p:cNvSpPr/>
          <p:nvPr/>
        </p:nvSpPr>
        <p:spPr>
          <a:xfrm>
            <a:off x="8799911" y="1522111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5845846-FF94-A9DB-FE94-049FAF89BF5B}"/>
              </a:ext>
            </a:extLst>
          </p:cNvPr>
          <p:cNvSpPr/>
          <p:nvPr/>
        </p:nvSpPr>
        <p:spPr>
          <a:xfrm>
            <a:off x="9752093" y="1499122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009DA20-4874-28AF-95FC-B4B3C8BB1BA3}"/>
              </a:ext>
            </a:extLst>
          </p:cNvPr>
          <p:cNvSpPr/>
          <p:nvPr/>
        </p:nvSpPr>
        <p:spPr>
          <a:xfrm>
            <a:off x="8169798" y="948690"/>
            <a:ext cx="97819" cy="957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CA1CAE0-7ED7-427A-1600-E9DE31C8C3D8}"/>
              </a:ext>
            </a:extLst>
          </p:cNvPr>
          <p:cNvSpPr/>
          <p:nvPr/>
        </p:nvSpPr>
        <p:spPr>
          <a:xfrm>
            <a:off x="9439968" y="930443"/>
            <a:ext cx="97819" cy="957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3EF5003-13EE-3248-F922-E6C7458EC36C}"/>
              </a:ext>
            </a:extLst>
          </p:cNvPr>
          <p:cNvSpPr/>
          <p:nvPr/>
        </p:nvSpPr>
        <p:spPr>
          <a:xfrm>
            <a:off x="8481936" y="1061881"/>
            <a:ext cx="97819" cy="957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2001F47-1FB3-EBBE-5C73-A83D04580616}"/>
              </a:ext>
            </a:extLst>
          </p:cNvPr>
          <p:cNvSpPr/>
          <p:nvPr/>
        </p:nvSpPr>
        <p:spPr>
          <a:xfrm>
            <a:off x="9109538" y="1683334"/>
            <a:ext cx="97819" cy="957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65D9010-864E-075A-FDB8-7DB5BB0A2740}"/>
              </a:ext>
            </a:extLst>
          </p:cNvPr>
          <p:cNvCxnSpPr>
            <a:cxnSpLocks/>
            <a:stCxn id="82" idx="7"/>
            <a:endCxn id="85" idx="3"/>
          </p:cNvCxnSpPr>
          <p:nvPr/>
        </p:nvCxnSpPr>
        <p:spPr>
          <a:xfrm flipV="1">
            <a:off x="7931223" y="1030392"/>
            <a:ext cx="252900" cy="493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D4149B1-879F-D88A-98BD-1D8B8993DD25}"/>
              </a:ext>
            </a:extLst>
          </p:cNvPr>
          <p:cNvCxnSpPr>
            <a:cxnSpLocks/>
            <a:endCxn id="85" idx="6"/>
          </p:cNvCxnSpPr>
          <p:nvPr/>
        </p:nvCxnSpPr>
        <p:spPr>
          <a:xfrm flipH="1" flipV="1">
            <a:off x="8267617" y="996550"/>
            <a:ext cx="221409" cy="97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22CDE9C-AB6E-4927-DDEC-F7ED5537E3FC}"/>
              </a:ext>
            </a:extLst>
          </p:cNvPr>
          <p:cNvCxnSpPr>
            <a:cxnSpLocks/>
            <a:stCxn id="83" idx="1"/>
            <a:endCxn id="87" idx="5"/>
          </p:cNvCxnSpPr>
          <p:nvPr/>
        </p:nvCxnSpPr>
        <p:spPr>
          <a:xfrm flipH="1" flipV="1">
            <a:off x="8565430" y="1143583"/>
            <a:ext cx="248806" cy="392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5D60EA4-472F-2665-99D8-CC2308E005E0}"/>
              </a:ext>
            </a:extLst>
          </p:cNvPr>
          <p:cNvCxnSpPr>
            <a:cxnSpLocks/>
            <a:stCxn id="88" idx="6"/>
            <a:endCxn id="86" idx="3"/>
          </p:cNvCxnSpPr>
          <p:nvPr/>
        </p:nvCxnSpPr>
        <p:spPr>
          <a:xfrm flipV="1">
            <a:off x="9207357" y="1012145"/>
            <a:ext cx="246936" cy="719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80AB26E-2356-CBA6-89EE-EEFB4D8266A0}"/>
              </a:ext>
            </a:extLst>
          </p:cNvPr>
          <p:cNvCxnSpPr>
            <a:cxnSpLocks/>
            <a:stCxn id="84" idx="1"/>
            <a:endCxn id="86" idx="5"/>
          </p:cNvCxnSpPr>
          <p:nvPr/>
        </p:nvCxnSpPr>
        <p:spPr>
          <a:xfrm flipH="1" flipV="1">
            <a:off x="9523462" y="1012145"/>
            <a:ext cx="242956" cy="500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D18205D-F854-A438-BC99-F1199241B35B}"/>
              </a:ext>
            </a:extLst>
          </p:cNvPr>
          <p:cNvCxnSpPr>
            <a:cxnSpLocks/>
            <a:stCxn id="88" idx="2"/>
            <a:endCxn id="83" idx="5"/>
          </p:cNvCxnSpPr>
          <p:nvPr/>
        </p:nvCxnSpPr>
        <p:spPr>
          <a:xfrm flipH="1" flipV="1">
            <a:off x="8883405" y="1603813"/>
            <a:ext cx="226133" cy="127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FCFBEF46-C1A2-460B-FCEF-97E7B379C709}"/>
              </a:ext>
            </a:extLst>
          </p:cNvPr>
          <p:cNvSpPr/>
          <p:nvPr/>
        </p:nvSpPr>
        <p:spPr>
          <a:xfrm>
            <a:off x="9320183" y="1189254"/>
            <a:ext cx="104315" cy="100049"/>
          </a:xfrm>
          <a:prstGeom prst="ellipse">
            <a:avLst/>
          </a:prstGeom>
          <a:solidFill>
            <a:srgbClr val="BC8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6E3BC0C-F403-F2B6-1D8B-2E794542E4AE}"/>
                  </a:ext>
                </a:extLst>
              </p:cNvPr>
              <p:cNvSpPr txBox="1"/>
              <p:nvPr/>
            </p:nvSpPr>
            <p:spPr>
              <a:xfrm>
                <a:off x="9019618" y="1362192"/>
                <a:ext cx="243080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6E3BC0C-F403-F2B6-1D8B-2E794542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618" y="1362192"/>
                <a:ext cx="243080" cy="285912"/>
              </a:xfrm>
              <a:prstGeom prst="rect">
                <a:avLst/>
              </a:prstGeom>
              <a:blipFill>
                <a:blip r:embed="rId7"/>
                <a:stretch>
                  <a:fillRect l="-20513" t="-2128" r="-7692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4FCD2A3-2592-458F-68B7-E123FCA64907}"/>
                  </a:ext>
                </a:extLst>
              </p:cNvPr>
              <p:cNvSpPr txBox="1"/>
              <p:nvPr/>
            </p:nvSpPr>
            <p:spPr>
              <a:xfrm>
                <a:off x="9372340" y="590415"/>
                <a:ext cx="462691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4FCD2A3-2592-458F-68B7-E123FCA64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340" y="590415"/>
                <a:ext cx="462691" cy="285912"/>
              </a:xfrm>
              <a:prstGeom prst="rect">
                <a:avLst/>
              </a:prstGeom>
              <a:blipFill>
                <a:blip r:embed="rId8"/>
                <a:stretch>
                  <a:fillRect l="-7895" t="-4255" r="-3947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A56D619-4A7B-8A17-5819-082EEE8B3106}"/>
                  </a:ext>
                </a:extLst>
              </p:cNvPr>
              <p:cNvSpPr txBox="1"/>
              <p:nvPr/>
            </p:nvSpPr>
            <p:spPr>
              <a:xfrm>
                <a:off x="9426925" y="1074143"/>
                <a:ext cx="195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A56D619-4A7B-8A17-5819-082EEE8B3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925" y="1074143"/>
                <a:ext cx="195182" cy="276999"/>
              </a:xfrm>
              <a:prstGeom prst="rect">
                <a:avLst/>
              </a:prstGeom>
              <a:blipFill>
                <a:blip r:embed="rId9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9CF6F4A-88E1-39A4-AD05-F062AF0FA987}"/>
                  </a:ext>
                </a:extLst>
              </p:cNvPr>
              <p:cNvSpPr txBox="1"/>
              <p:nvPr/>
            </p:nvSpPr>
            <p:spPr>
              <a:xfrm>
                <a:off x="10166712" y="1776636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9CF6F4A-88E1-39A4-AD05-F062AF0FA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712" y="1776636"/>
                <a:ext cx="194540" cy="276999"/>
              </a:xfrm>
              <a:prstGeom prst="rect">
                <a:avLst/>
              </a:prstGeom>
              <a:blipFill>
                <a:blip r:embed="rId10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0048DD3-C103-8D90-9BBD-928B10E480CB}"/>
                  </a:ext>
                </a:extLst>
              </p:cNvPr>
              <p:cNvSpPr txBox="1"/>
              <p:nvPr/>
            </p:nvSpPr>
            <p:spPr>
              <a:xfrm>
                <a:off x="7798628" y="534302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0048DD3-C103-8D90-9BBD-928B10E48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628" y="534302"/>
                <a:ext cx="197938" cy="276999"/>
              </a:xfrm>
              <a:prstGeom prst="rect">
                <a:avLst/>
              </a:prstGeom>
              <a:blipFill>
                <a:blip r:embed="rId11"/>
                <a:stretch>
                  <a:fillRect l="-27273" r="-21212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9904FF4-8F57-A8C3-3821-91E88EFBE877}"/>
                  </a:ext>
                </a:extLst>
              </p:cNvPr>
              <p:cNvSpPr txBox="1"/>
              <p:nvPr/>
            </p:nvSpPr>
            <p:spPr>
              <a:xfrm>
                <a:off x="7851379" y="2057110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9904FF4-8F57-A8C3-3821-91E88EFBE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79" y="2057110"/>
                <a:ext cx="149079" cy="215444"/>
              </a:xfrm>
              <a:prstGeom prst="rect">
                <a:avLst/>
              </a:prstGeom>
              <a:blipFill>
                <a:blip r:embed="rId12"/>
                <a:stretch>
                  <a:fillRect l="-25000" r="-2500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2C12278-8DBB-FB2C-F691-B07196BDCD68}"/>
                  </a:ext>
                </a:extLst>
              </p:cNvPr>
              <p:cNvSpPr txBox="1"/>
              <p:nvPr/>
            </p:nvSpPr>
            <p:spPr>
              <a:xfrm>
                <a:off x="8168822" y="2057110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2C12278-8DBB-FB2C-F691-B07196BDC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822" y="2057110"/>
                <a:ext cx="149079" cy="215444"/>
              </a:xfrm>
              <a:prstGeom prst="rect">
                <a:avLst/>
              </a:prstGeom>
              <a:blipFill>
                <a:blip r:embed="rId13"/>
                <a:stretch>
                  <a:fillRect l="-25000" r="-2500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EAC0681-F339-F514-B22C-8F601CCF730D}"/>
                  </a:ext>
                </a:extLst>
              </p:cNvPr>
              <p:cNvSpPr txBox="1"/>
              <p:nvPr/>
            </p:nvSpPr>
            <p:spPr>
              <a:xfrm>
                <a:off x="8490890" y="2053635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EAC0681-F339-F514-B22C-8F601CCF7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90" y="2053635"/>
                <a:ext cx="149079" cy="215444"/>
              </a:xfrm>
              <a:prstGeom prst="rect">
                <a:avLst/>
              </a:prstGeom>
              <a:blipFill>
                <a:blip r:embed="rId14"/>
                <a:stretch>
                  <a:fillRect l="-25000" r="-25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AD417D6-18E9-89A9-CD6F-03B9A802249B}"/>
                  </a:ext>
                </a:extLst>
              </p:cNvPr>
              <p:cNvSpPr txBox="1"/>
              <p:nvPr/>
            </p:nvSpPr>
            <p:spPr>
              <a:xfrm>
                <a:off x="8807656" y="2053635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AD417D6-18E9-89A9-CD6F-03B9A8022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656" y="2053635"/>
                <a:ext cx="149079" cy="215444"/>
              </a:xfrm>
              <a:prstGeom prst="rect">
                <a:avLst/>
              </a:prstGeom>
              <a:blipFill>
                <a:blip r:embed="rId15"/>
                <a:stretch>
                  <a:fillRect l="-25000" r="-25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1EE0CCE-2F8E-C1BC-6674-BEF1EED3777A}"/>
                  </a:ext>
                </a:extLst>
              </p:cNvPr>
              <p:cNvSpPr txBox="1"/>
              <p:nvPr/>
            </p:nvSpPr>
            <p:spPr>
              <a:xfrm>
                <a:off x="9115480" y="2048844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1EE0CCE-2F8E-C1BC-6674-BEF1EED37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480" y="2048844"/>
                <a:ext cx="149079" cy="215444"/>
              </a:xfrm>
              <a:prstGeom prst="rect">
                <a:avLst/>
              </a:prstGeom>
              <a:blipFill>
                <a:blip r:embed="rId16"/>
                <a:stretch>
                  <a:fillRect l="-24000" r="-20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098AFB8-2026-6048-E0F8-8D5A8C800DED}"/>
                  </a:ext>
                </a:extLst>
              </p:cNvPr>
              <p:cNvSpPr txBox="1"/>
              <p:nvPr/>
            </p:nvSpPr>
            <p:spPr>
              <a:xfrm>
                <a:off x="9449208" y="2041706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098AFB8-2026-6048-E0F8-8D5A8C800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208" y="2041706"/>
                <a:ext cx="149079" cy="215444"/>
              </a:xfrm>
              <a:prstGeom prst="rect">
                <a:avLst/>
              </a:prstGeom>
              <a:blipFill>
                <a:blip r:embed="rId17"/>
                <a:stretch>
                  <a:fillRect l="-24000" r="-24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A75FA10-02E9-3470-3159-6A541A713E7B}"/>
                  </a:ext>
                </a:extLst>
              </p:cNvPr>
              <p:cNvSpPr txBox="1"/>
              <p:nvPr/>
            </p:nvSpPr>
            <p:spPr>
              <a:xfrm>
                <a:off x="9755743" y="2042141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A75FA10-02E9-3470-3159-6A541A713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743" y="2042141"/>
                <a:ext cx="149079" cy="215444"/>
              </a:xfrm>
              <a:prstGeom prst="rect">
                <a:avLst/>
              </a:prstGeom>
              <a:blipFill>
                <a:blip r:embed="rId18"/>
                <a:stretch>
                  <a:fillRect l="-24000" r="-20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4FA4203-4468-502F-3362-6A2337CBD7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5449322" cy="4238939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Ми будемо виводити як білінійно інтерполювати у одному вимірі</a:t>
                </a:r>
              </a:p>
              <a:p>
                <a:r>
                  <a:rPr lang="uk-UA" dirty="0">
                    <a:latin typeface="YouTube Sans"/>
                  </a:rPr>
                  <a:t>Спочатку, положення текселів (у осі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uk-UA" dirty="0">
                    <a:latin typeface="YouTube Sans"/>
                  </a:rPr>
                  <a:t>)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є у просторі </a:t>
                </a:r>
                <a:r>
                  <a:rPr lang="en-US" dirty="0">
                    <a:latin typeface="YouTube Sans"/>
                  </a:rPr>
                  <a:t>U (</a:t>
                </a:r>
                <a:r>
                  <a:rPr lang="uk-UA" dirty="0">
                    <a:latin typeface="YouTube Sans"/>
                  </a:rPr>
                  <a:t>у двох вимірах би було у </a:t>
                </a:r>
                <a:r>
                  <a:rPr lang="en-US" dirty="0">
                    <a:latin typeface="YouTube Sans"/>
                  </a:rPr>
                  <a:t>UV)</a:t>
                </a:r>
                <a:endParaRPr lang="uk-UA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Ми будемо перетворювати всі точки у графіці до простору текселів</a:t>
                </a:r>
              </a:p>
              <a:p>
                <a:r>
                  <a:rPr lang="uk-UA" dirty="0">
                    <a:latin typeface="YouTube Sans"/>
                  </a:rPr>
                  <a:t>Тоді, ми віднімаємо </a:t>
                </a:r>
                <a:r>
                  <a:rPr lang="en-US" dirty="0">
                    <a:latin typeface="YouTube Sans"/>
                  </a:rPr>
                  <a:t>0.5 </a:t>
                </a:r>
                <a:r>
                  <a:rPr lang="uk-UA" dirty="0">
                    <a:latin typeface="YouTube Sans"/>
                  </a:rPr>
                  <a:t>від кожної точки щоби тексели мали ціле положення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4FA4203-4468-502F-3362-6A2337CBD7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5449322" cy="4238939"/>
              </a:xfrm>
              <a:blipFill>
                <a:blip r:embed="rId19"/>
                <a:stretch>
                  <a:fillRect l="-224" t="-1007" r="-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6D18EA-905F-AC31-3ABF-A129D09A5257}"/>
                  </a:ext>
                </a:extLst>
              </p:cNvPr>
              <p:cNvSpPr txBox="1"/>
              <p:nvPr/>
            </p:nvSpPr>
            <p:spPr>
              <a:xfrm>
                <a:off x="7424444" y="2964411"/>
                <a:ext cx="2558777" cy="317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Текстур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а</m:t>
                          </m:r>
                        </m:e>
                        <m:sub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ширина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6D18EA-905F-AC31-3ABF-A129D09A5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444" y="2964411"/>
                <a:ext cx="2558777" cy="317138"/>
              </a:xfrm>
              <a:prstGeom prst="rect">
                <a:avLst/>
              </a:prstGeom>
              <a:blipFill>
                <a:blip r:embed="rId20"/>
                <a:stretch>
                  <a:fillRect l="-1429" t="-1923" r="-47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A70766-9D16-5788-ED2D-53B70FBEC0A2}"/>
                  </a:ext>
                </a:extLst>
              </p:cNvPr>
              <p:cNvSpPr txBox="1"/>
              <p:nvPr/>
            </p:nvSpPr>
            <p:spPr>
              <a:xfrm>
                <a:off x="7424443" y="3355251"/>
                <a:ext cx="2945102" cy="317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Текстур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а</m:t>
                          </m:r>
                        </m:e>
                        <m:sub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ширина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A70766-9D16-5788-ED2D-53B70FBEC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443" y="3355251"/>
                <a:ext cx="2945102" cy="317138"/>
              </a:xfrm>
              <a:prstGeom prst="rect">
                <a:avLst/>
              </a:prstGeom>
              <a:blipFill>
                <a:blip r:embed="rId21"/>
                <a:stretch>
                  <a:fillRect l="-1035" t="-1923" r="-414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88F2BE-FED4-198A-5E50-404E4951B6FC}"/>
                  </a:ext>
                </a:extLst>
              </p:cNvPr>
              <p:cNvSpPr txBox="1"/>
              <p:nvPr/>
            </p:nvSpPr>
            <p:spPr>
              <a:xfrm>
                <a:off x="7447326" y="3792847"/>
                <a:ext cx="2621230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Текстур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а</m:t>
                          </m:r>
                        </m:e>
                        <m:sub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ширина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88F2BE-FED4-198A-5E50-404E4951B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326" y="3792847"/>
                <a:ext cx="2621230" cy="301878"/>
              </a:xfrm>
              <a:prstGeom prst="rect">
                <a:avLst/>
              </a:prstGeom>
              <a:blipFill>
                <a:blip r:embed="rId7"/>
                <a:stretch>
                  <a:fillRect l="-1628" r="-46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8AC99-CBD5-25DB-BB4C-0D1D38914586}"/>
                  </a:ext>
                </a:extLst>
              </p:cNvPr>
              <p:cNvSpPr txBox="1"/>
              <p:nvPr/>
            </p:nvSpPr>
            <p:spPr>
              <a:xfrm>
                <a:off x="9949838" y="2984480"/>
                <a:ext cx="5418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8AC99-CBD5-25DB-BB4C-0D1D38914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838" y="2984480"/>
                <a:ext cx="541815" cy="276999"/>
              </a:xfrm>
              <a:prstGeom prst="rect">
                <a:avLst/>
              </a:prstGeom>
              <a:blipFill>
                <a:blip r:embed="rId9"/>
                <a:stretch>
                  <a:fillRect r="-1011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E7ACAD-A2E1-49E2-526E-E6BFBED6B77B}"/>
                  </a:ext>
                </a:extLst>
              </p:cNvPr>
              <p:cNvSpPr txBox="1"/>
              <p:nvPr/>
            </p:nvSpPr>
            <p:spPr>
              <a:xfrm>
                <a:off x="10353919" y="3375320"/>
                <a:ext cx="5418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E7ACAD-A2E1-49E2-526E-E6BFBED6B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3919" y="3375320"/>
                <a:ext cx="541815" cy="276999"/>
              </a:xfrm>
              <a:prstGeom prst="rect">
                <a:avLst/>
              </a:prstGeom>
              <a:blipFill>
                <a:blip r:embed="rId12"/>
                <a:stretch>
                  <a:fillRect r="-1011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8B1093-0F47-EC95-0303-FE57D5598577}"/>
                  </a:ext>
                </a:extLst>
              </p:cNvPr>
              <p:cNvSpPr txBox="1"/>
              <p:nvPr/>
            </p:nvSpPr>
            <p:spPr>
              <a:xfrm>
                <a:off x="10068556" y="3805773"/>
                <a:ext cx="5418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8B1093-0F47-EC95-0303-FE57D5598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56" y="3805773"/>
                <a:ext cx="541815" cy="276999"/>
              </a:xfrm>
              <a:prstGeom prst="rect">
                <a:avLst/>
              </a:prstGeom>
              <a:blipFill>
                <a:blip r:embed="rId13"/>
                <a:stretch>
                  <a:fillRect l="-1124" r="-101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901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872F-4978-3982-730F-E8DE762C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0" i="0" dirty="0">
                <a:solidFill>
                  <a:srgbClr val="000000"/>
                </a:solidFill>
                <a:effectLst/>
                <a:latin typeface="YouTube Sans"/>
              </a:rPr>
              <a:t>Білінійна Інтерполяція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AEF835-3E9B-1CD6-900F-8F13A7B0EAE5}"/>
                  </a:ext>
                </a:extLst>
              </p:cNvPr>
              <p:cNvSpPr txBox="1"/>
              <p:nvPr/>
            </p:nvSpPr>
            <p:spPr>
              <a:xfrm>
                <a:off x="6720078" y="2853238"/>
                <a:ext cx="2299540" cy="314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AEF835-3E9B-1CD6-900F-8F13A7B0E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078" y="2853238"/>
                <a:ext cx="2299540" cy="314189"/>
              </a:xfrm>
              <a:prstGeom prst="rect">
                <a:avLst/>
              </a:prstGeom>
              <a:blipFill>
                <a:blip r:embed="rId2"/>
                <a:stretch>
                  <a:fillRect l="-1323" t="-1923" r="-238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623E17-975D-58E8-BC35-7A76B05C7DBC}"/>
                  </a:ext>
                </a:extLst>
              </p:cNvPr>
              <p:cNvSpPr txBox="1"/>
              <p:nvPr/>
            </p:nvSpPr>
            <p:spPr>
              <a:xfrm>
                <a:off x="6716990" y="3336883"/>
                <a:ext cx="1374543" cy="634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623E17-975D-58E8-BC35-7A76B05C7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990" y="3336883"/>
                <a:ext cx="1374543" cy="634404"/>
              </a:xfrm>
              <a:prstGeom prst="rect">
                <a:avLst/>
              </a:prstGeom>
              <a:blipFill>
                <a:blip r:embed="rId3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B6701D-CAED-F277-4E81-C13816E5AA5F}"/>
                  </a:ext>
                </a:extLst>
              </p:cNvPr>
              <p:cNvSpPr txBox="1"/>
              <p:nvPr/>
            </p:nvSpPr>
            <p:spPr>
              <a:xfrm>
                <a:off x="9186154" y="3518247"/>
                <a:ext cx="17944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uk-U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𝑓𝑙𝑜𝑜𝑟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B6701D-CAED-F277-4E81-C13816E5A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154" y="3518247"/>
                <a:ext cx="1794402" cy="276999"/>
              </a:xfrm>
              <a:prstGeom prst="rect">
                <a:avLst/>
              </a:prstGeom>
              <a:blipFill>
                <a:blip r:embed="rId4"/>
                <a:stretch>
                  <a:fillRect l="-680" r="-4422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7054E97-92AF-7028-006D-8D1E61D065B0}"/>
                  </a:ext>
                </a:extLst>
              </p:cNvPr>
              <p:cNvSpPr txBox="1"/>
              <p:nvPr/>
            </p:nvSpPr>
            <p:spPr>
              <a:xfrm>
                <a:off x="8154151" y="3372213"/>
                <a:ext cx="1011111" cy="563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7054E97-92AF-7028-006D-8D1E61D06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51" y="3372213"/>
                <a:ext cx="1011111" cy="5637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Rectangle 115">
            <a:extLst>
              <a:ext uri="{FF2B5EF4-FFF2-40B4-BE49-F238E27FC236}">
                <a16:creationId xmlns:a16="http://schemas.microsoft.com/office/drawing/2014/main" id="{C39397EE-957E-0B48-670E-5304A5048B60}"/>
              </a:ext>
            </a:extLst>
          </p:cNvPr>
          <p:cNvSpPr/>
          <p:nvPr/>
        </p:nvSpPr>
        <p:spPr>
          <a:xfrm>
            <a:off x="7721011" y="2888196"/>
            <a:ext cx="251434" cy="27699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4FA4203-4468-502F-3362-6A2337CBD7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0" y="1828800"/>
                <a:ext cx="4407946" cy="4238939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Ми хочемо обчислити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(це його колір)</a:t>
                </a:r>
              </a:p>
              <a:p>
                <a:r>
                  <a:rPr lang="uk-UA" dirty="0">
                    <a:latin typeface="YouTube Sans"/>
                  </a:rPr>
                  <a:t>Якщо ми знаємо два найблищі тексели до нашої точки самплінґу, то можемо просто лінійно інтерполювати</a:t>
                </a:r>
              </a:p>
              <a:p>
                <a:r>
                  <a:rPr lang="uk-UA" dirty="0">
                    <a:latin typeface="YouTube Sans"/>
                  </a:rPr>
                  <a:t>Тепер,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latin typeface="YouTube Sans"/>
                  </a:rPr>
                  <a:t>має ціле положення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і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latin typeface="YouTube Sans"/>
                  </a:rPr>
                  <a:t>має наступне ціле положення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Отже,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latin typeface="YouTube Sans"/>
                  </a:rPr>
                  <a:t>мусить дорівнювати до цілої частини положення точки самплінґу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latin typeface="YouTube Sans"/>
                  </a:rPr>
                  <a:t>)</a:t>
                </a:r>
                <a:endParaRPr lang="uk-UA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4FA4203-4468-502F-3362-6A2337CBD7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0" y="1828800"/>
                <a:ext cx="4407946" cy="4238939"/>
              </a:xfrm>
              <a:blipFill>
                <a:blip r:embed="rId6"/>
                <a:stretch>
                  <a:fillRect l="-277" t="-863" r="-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E005F7-5603-E792-EB1B-6A68D1321A4B}"/>
                  </a:ext>
                </a:extLst>
              </p:cNvPr>
              <p:cNvSpPr txBox="1"/>
              <p:nvPr/>
            </p:nvSpPr>
            <p:spPr>
              <a:xfrm>
                <a:off x="6716990" y="4793300"/>
                <a:ext cx="155157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𝑓𝑙𝑜𝑜𝑟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E005F7-5603-E792-EB1B-6A68D1321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990" y="4793300"/>
                <a:ext cx="1551579" cy="285912"/>
              </a:xfrm>
              <a:prstGeom prst="rect">
                <a:avLst/>
              </a:prstGeom>
              <a:blipFill>
                <a:blip r:embed="rId7"/>
                <a:stretch>
                  <a:fillRect l="-2756" t="-2128" r="-5118" b="-36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AB01D0-768A-5E12-8031-685252075D4B}"/>
                  </a:ext>
                </a:extLst>
              </p:cNvPr>
              <p:cNvSpPr txBox="1"/>
              <p:nvPr/>
            </p:nvSpPr>
            <p:spPr>
              <a:xfrm>
                <a:off x="6716990" y="5230250"/>
                <a:ext cx="2151936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𝑓𝑙𝑜𝑜𝑟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AB01D0-768A-5E12-8031-685252075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990" y="5230250"/>
                <a:ext cx="2151936" cy="285912"/>
              </a:xfrm>
              <a:prstGeom prst="rect">
                <a:avLst/>
              </a:prstGeom>
              <a:blipFill>
                <a:blip r:embed="rId8"/>
                <a:stretch>
                  <a:fillRect l="-1700" t="-4255" r="-1700" b="-36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FBDB632-E5A3-AFAF-0D32-B8EA5959B779}"/>
              </a:ext>
            </a:extLst>
          </p:cNvPr>
          <p:cNvSpPr/>
          <p:nvPr/>
        </p:nvSpPr>
        <p:spPr>
          <a:xfrm>
            <a:off x="9204971" y="1267005"/>
            <a:ext cx="152400" cy="636104"/>
          </a:xfrm>
          <a:custGeom>
            <a:avLst/>
            <a:gdLst>
              <a:gd name="connsiteX0" fmla="*/ 13252 w 152400"/>
              <a:gd name="connsiteY0" fmla="*/ 437322 h 636104"/>
              <a:gd name="connsiteX1" fmla="*/ 152400 w 152400"/>
              <a:gd name="connsiteY1" fmla="*/ 0 h 636104"/>
              <a:gd name="connsiteX2" fmla="*/ 152400 w 152400"/>
              <a:gd name="connsiteY2" fmla="*/ 636104 h 636104"/>
              <a:gd name="connsiteX3" fmla="*/ 0 w 152400"/>
              <a:gd name="connsiteY3" fmla="*/ 629478 h 636104"/>
              <a:gd name="connsiteX4" fmla="*/ 13252 w 152400"/>
              <a:gd name="connsiteY4" fmla="*/ 437322 h 6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636104">
                <a:moveTo>
                  <a:pt x="13252" y="437322"/>
                </a:moveTo>
                <a:lnTo>
                  <a:pt x="152400" y="0"/>
                </a:lnTo>
                <a:lnTo>
                  <a:pt x="152400" y="636104"/>
                </a:lnTo>
                <a:lnTo>
                  <a:pt x="0" y="629478"/>
                </a:lnTo>
                <a:lnTo>
                  <a:pt x="13252" y="437322"/>
                </a:lnTo>
                <a:close/>
              </a:path>
            </a:pathLst>
          </a:custGeom>
          <a:solidFill>
            <a:srgbClr val="C00000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374C17B-0030-3E42-967D-477194D3DCFA}"/>
              </a:ext>
            </a:extLst>
          </p:cNvPr>
          <p:cNvSpPr/>
          <p:nvPr/>
        </p:nvSpPr>
        <p:spPr>
          <a:xfrm>
            <a:off x="9209775" y="1011710"/>
            <a:ext cx="251791" cy="901148"/>
          </a:xfrm>
          <a:custGeom>
            <a:avLst/>
            <a:gdLst>
              <a:gd name="connsiteX0" fmla="*/ 245165 w 251791"/>
              <a:gd name="connsiteY0" fmla="*/ 0 h 901148"/>
              <a:gd name="connsiteX1" fmla="*/ 251791 w 251791"/>
              <a:gd name="connsiteY1" fmla="*/ 901148 h 901148"/>
              <a:gd name="connsiteX2" fmla="*/ 6626 w 251791"/>
              <a:gd name="connsiteY2" fmla="*/ 887896 h 901148"/>
              <a:gd name="connsiteX3" fmla="*/ 0 w 251791"/>
              <a:gd name="connsiteY3" fmla="*/ 715618 h 901148"/>
              <a:gd name="connsiteX4" fmla="*/ 245165 w 251791"/>
              <a:gd name="connsiteY4" fmla="*/ 0 h 90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91" h="901148">
                <a:moveTo>
                  <a:pt x="245165" y="0"/>
                </a:moveTo>
                <a:cubicBezTo>
                  <a:pt x="247374" y="300383"/>
                  <a:pt x="249582" y="600765"/>
                  <a:pt x="251791" y="901148"/>
                </a:cubicBezTo>
                <a:lnTo>
                  <a:pt x="6626" y="887896"/>
                </a:lnTo>
                <a:lnTo>
                  <a:pt x="0" y="715618"/>
                </a:lnTo>
                <a:lnTo>
                  <a:pt x="245165" y="0"/>
                </a:lnTo>
                <a:close/>
              </a:path>
            </a:pathLst>
          </a:custGeom>
          <a:solidFill>
            <a:srgbClr val="00B050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7840DA-6E3A-8052-D6BC-48FFCA54A46F}"/>
              </a:ext>
            </a:extLst>
          </p:cNvPr>
          <p:cNvCxnSpPr>
            <a:cxnSpLocks/>
          </p:cNvCxnSpPr>
          <p:nvPr/>
        </p:nvCxnSpPr>
        <p:spPr>
          <a:xfrm>
            <a:off x="7896640" y="1911934"/>
            <a:ext cx="2275632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06C8C1-4957-CA8C-E494-3A5872514BB7}"/>
              </a:ext>
            </a:extLst>
          </p:cNvPr>
          <p:cNvCxnSpPr>
            <a:cxnSpLocks/>
          </p:cNvCxnSpPr>
          <p:nvPr/>
        </p:nvCxnSpPr>
        <p:spPr>
          <a:xfrm flipV="1">
            <a:off x="7896640" y="848303"/>
            <a:ext cx="0" cy="1062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6BFC767-EA67-2A15-3687-8DF92EB155E8}"/>
              </a:ext>
            </a:extLst>
          </p:cNvPr>
          <p:cNvSpPr/>
          <p:nvPr/>
        </p:nvSpPr>
        <p:spPr>
          <a:xfrm>
            <a:off x="7847729" y="1510308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1E2D7CD-86CE-1851-B572-71BA296BD537}"/>
              </a:ext>
            </a:extLst>
          </p:cNvPr>
          <p:cNvSpPr/>
          <p:nvPr/>
        </p:nvSpPr>
        <p:spPr>
          <a:xfrm>
            <a:off x="8799911" y="1522111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C1D6B2A-DDBE-81DF-2AC2-78A003F851EE}"/>
              </a:ext>
            </a:extLst>
          </p:cNvPr>
          <p:cNvSpPr/>
          <p:nvPr/>
        </p:nvSpPr>
        <p:spPr>
          <a:xfrm>
            <a:off x="9752093" y="1499122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516A9A9-1C13-5BD9-0B2B-B20010D60F6A}"/>
              </a:ext>
            </a:extLst>
          </p:cNvPr>
          <p:cNvSpPr/>
          <p:nvPr/>
        </p:nvSpPr>
        <p:spPr>
          <a:xfrm>
            <a:off x="8169798" y="948690"/>
            <a:ext cx="97819" cy="957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20935A9-34D3-213E-5903-0F66245A8593}"/>
              </a:ext>
            </a:extLst>
          </p:cNvPr>
          <p:cNvSpPr/>
          <p:nvPr/>
        </p:nvSpPr>
        <p:spPr>
          <a:xfrm>
            <a:off x="9439968" y="930443"/>
            <a:ext cx="97819" cy="957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9090F7A-668D-2A9E-CEF6-04FD56C483A3}"/>
              </a:ext>
            </a:extLst>
          </p:cNvPr>
          <p:cNvSpPr/>
          <p:nvPr/>
        </p:nvSpPr>
        <p:spPr>
          <a:xfrm>
            <a:off x="8481936" y="1061881"/>
            <a:ext cx="97819" cy="957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4EEBFE7-CD4E-9013-FC09-2F9A93D598B7}"/>
              </a:ext>
            </a:extLst>
          </p:cNvPr>
          <p:cNvSpPr/>
          <p:nvPr/>
        </p:nvSpPr>
        <p:spPr>
          <a:xfrm>
            <a:off x="9109538" y="1683334"/>
            <a:ext cx="97819" cy="957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3CD9DC8-92CD-E027-A854-102994D9554B}"/>
              </a:ext>
            </a:extLst>
          </p:cNvPr>
          <p:cNvCxnSpPr>
            <a:cxnSpLocks/>
            <a:stCxn id="26" idx="7"/>
            <a:endCxn id="33" idx="3"/>
          </p:cNvCxnSpPr>
          <p:nvPr/>
        </p:nvCxnSpPr>
        <p:spPr>
          <a:xfrm flipV="1">
            <a:off x="7931223" y="1030392"/>
            <a:ext cx="252900" cy="493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E1EDA58-9862-87FE-7439-C6A52F219365}"/>
              </a:ext>
            </a:extLst>
          </p:cNvPr>
          <p:cNvCxnSpPr>
            <a:cxnSpLocks/>
            <a:endCxn id="33" idx="6"/>
          </p:cNvCxnSpPr>
          <p:nvPr/>
        </p:nvCxnSpPr>
        <p:spPr>
          <a:xfrm flipH="1" flipV="1">
            <a:off x="8267617" y="996550"/>
            <a:ext cx="221409" cy="97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377D7C-75A6-3632-F61C-5FB07002AE73}"/>
              </a:ext>
            </a:extLst>
          </p:cNvPr>
          <p:cNvCxnSpPr>
            <a:cxnSpLocks/>
            <a:stCxn id="27" idx="1"/>
            <a:endCxn id="36" idx="5"/>
          </p:cNvCxnSpPr>
          <p:nvPr/>
        </p:nvCxnSpPr>
        <p:spPr>
          <a:xfrm flipH="1" flipV="1">
            <a:off x="8565430" y="1143583"/>
            <a:ext cx="248806" cy="392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6148213-3FF3-0A80-0334-56049E06401E}"/>
              </a:ext>
            </a:extLst>
          </p:cNvPr>
          <p:cNvCxnSpPr>
            <a:cxnSpLocks/>
            <a:stCxn id="37" idx="6"/>
            <a:endCxn id="35" idx="3"/>
          </p:cNvCxnSpPr>
          <p:nvPr/>
        </p:nvCxnSpPr>
        <p:spPr>
          <a:xfrm flipV="1">
            <a:off x="9207357" y="1012145"/>
            <a:ext cx="246936" cy="719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45074F-51C3-E599-4C73-C43C9D24460A}"/>
              </a:ext>
            </a:extLst>
          </p:cNvPr>
          <p:cNvCxnSpPr>
            <a:cxnSpLocks/>
            <a:stCxn id="30" idx="1"/>
            <a:endCxn id="35" idx="5"/>
          </p:cNvCxnSpPr>
          <p:nvPr/>
        </p:nvCxnSpPr>
        <p:spPr>
          <a:xfrm flipH="1" flipV="1">
            <a:off x="9523462" y="1012145"/>
            <a:ext cx="242956" cy="500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D631A3-643A-113C-631A-4CF301BEAE08}"/>
              </a:ext>
            </a:extLst>
          </p:cNvPr>
          <p:cNvCxnSpPr>
            <a:cxnSpLocks/>
            <a:stCxn id="37" idx="2"/>
            <a:endCxn id="27" idx="5"/>
          </p:cNvCxnSpPr>
          <p:nvPr/>
        </p:nvCxnSpPr>
        <p:spPr>
          <a:xfrm flipH="1" flipV="1">
            <a:off x="8883405" y="1603813"/>
            <a:ext cx="226133" cy="127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E7550E35-8431-641B-64AA-02A841399964}"/>
              </a:ext>
            </a:extLst>
          </p:cNvPr>
          <p:cNvSpPr/>
          <p:nvPr/>
        </p:nvSpPr>
        <p:spPr>
          <a:xfrm>
            <a:off x="9320183" y="1189254"/>
            <a:ext cx="104315" cy="100049"/>
          </a:xfrm>
          <a:prstGeom prst="ellipse">
            <a:avLst/>
          </a:prstGeom>
          <a:solidFill>
            <a:srgbClr val="BC8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782C46-1799-0012-16D1-394BCD47970D}"/>
                  </a:ext>
                </a:extLst>
              </p:cNvPr>
              <p:cNvSpPr txBox="1"/>
              <p:nvPr/>
            </p:nvSpPr>
            <p:spPr>
              <a:xfrm>
                <a:off x="9019618" y="1362192"/>
                <a:ext cx="243080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782C46-1799-0012-16D1-394BCD479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618" y="1362192"/>
                <a:ext cx="243080" cy="285912"/>
              </a:xfrm>
              <a:prstGeom prst="rect">
                <a:avLst/>
              </a:prstGeom>
              <a:blipFill>
                <a:blip r:embed="rId9"/>
                <a:stretch>
                  <a:fillRect l="-20513" t="-2128" r="-7692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25ED08D-DB40-5245-D354-265E2F3BBB91}"/>
                  </a:ext>
                </a:extLst>
              </p:cNvPr>
              <p:cNvSpPr txBox="1"/>
              <p:nvPr/>
            </p:nvSpPr>
            <p:spPr>
              <a:xfrm>
                <a:off x="9372340" y="590415"/>
                <a:ext cx="462691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25ED08D-DB40-5245-D354-265E2F3BB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340" y="590415"/>
                <a:ext cx="462691" cy="285912"/>
              </a:xfrm>
              <a:prstGeom prst="rect">
                <a:avLst/>
              </a:prstGeom>
              <a:blipFill>
                <a:blip r:embed="rId10"/>
                <a:stretch>
                  <a:fillRect l="-7895" t="-4255" r="-3947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0549A5C-A322-1F05-934C-5F111414677B}"/>
                  </a:ext>
                </a:extLst>
              </p:cNvPr>
              <p:cNvSpPr txBox="1"/>
              <p:nvPr/>
            </p:nvSpPr>
            <p:spPr>
              <a:xfrm>
                <a:off x="9426925" y="1074143"/>
                <a:ext cx="195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0549A5C-A322-1F05-934C-5F1114146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925" y="1074143"/>
                <a:ext cx="195182" cy="276999"/>
              </a:xfrm>
              <a:prstGeom prst="rect">
                <a:avLst/>
              </a:prstGeom>
              <a:blipFill>
                <a:blip r:embed="rId11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E482A5-58C1-0919-C890-F3C3A9B94D89}"/>
                  </a:ext>
                </a:extLst>
              </p:cNvPr>
              <p:cNvSpPr txBox="1"/>
              <p:nvPr/>
            </p:nvSpPr>
            <p:spPr>
              <a:xfrm>
                <a:off x="10166712" y="1776636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E482A5-58C1-0919-C890-F3C3A9B94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712" y="1776636"/>
                <a:ext cx="194540" cy="276999"/>
              </a:xfrm>
              <a:prstGeom prst="rect">
                <a:avLst/>
              </a:prstGeom>
              <a:blipFill>
                <a:blip r:embed="rId12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9789833-3ABF-2B7D-6490-6CE10F03D900}"/>
                  </a:ext>
                </a:extLst>
              </p:cNvPr>
              <p:cNvSpPr txBox="1"/>
              <p:nvPr/>
            </p:nvSpPr>
            <p:spPr>
              <a:xfrm>
                <a:off x="7798628" y="534302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9789833-3ABF-2B7D-6490-6CE10F03D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628" y="534302"/>
                <a:ext cx="197938" cy="276999"/>
              </a:xfrm>
              <a:prstGeom prst="rect">
                <a:avLst/>
              </a:prstGeom>
              <a:blipFill>
                <a:blip r:embed="rId13"/>
                <a:stretch>
                  <a:fillRect l="-27273" r="-21212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BFDDF1D-A666-904F-AA46-B48092D30603}"/>
                  </a:ext>
                </a:extLst>
              </p:cNvPr>
              <p:cNvSpPr txBox="1"/>
              <p:nvPr/>
            </p:nvSpPr>
            <p:spPr>
              <a:xfrm>
                <a:off x="7851379" y="2057110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BFDDF1D-A666-904F-AA46-B48092D30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79" y="2057110"/>
                <a:ext cx="149079" cy="215444"/>
              </a:xfrm>
              <a:prstGeom prst="rect">
                <a:avLst/>
              </a:prstGeom>
              <a:blipFill>
                <a:blip r:embed="rId14"/>
                <a:stretch>
                  <a:fillRect l="-25000" r="-2500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173BEB-817E-1555-6105-ED0AD330E13A}"/>
                  </a:ext>
                </a:extLst>
              </p:cNvPr>
              <p:cNvSpPr txBox="1"/>
              <p:nvPr/>
            </p:nvSpPr>
            <p:spPr>
              <a:xfrm>
                <a:off x="8168822" y="2057110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173BEB-817E-1555-6105-ED0AD330E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822" y="2057110"/>
                <a:ext cx="149079" cy="215444"/>
              </a:xfrm>
              <a:prstGeom prst="rect">
                <a:avLst/>
              </a:prstGeom>
              <a:blipFill>
                <a:blip r:embed="rId15"/>
                <a:stretch>
                  <a:fillRect l="-25000" r="-2500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3BF50A-D33A-8D4D-831D-76729211FEB8}"/>
                  </a:ext>
                </a:extLst>
              </p:cNvPr>
              <p:cNvSpPr txBox="1"/>
              <p:nvPr/>
            </p:nvSpPr>
            <p:spPr>
              <a:xfrm>
                <a:off x="8490890" y="2053635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3BF50A-D33A-8D4D-831D-76729211F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90" y="2053635"/>
                <a:ext cx="149079" cy="215444"/>
              </a:xfrm>
              <a:prstGeom prst="rect">
                <a:avLst/>
              </a:prstGeom>
              <a:blipFill>
                <a:blip r:embed="rId16"/>
                <a:stretch>
                  <a:fillRect l="-25000" r="-25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E8E323D-EDC5-433B-94B6-F75496ABB8AC}"/>
                  </a:ext>
                </a:extLst>
              </p:cNvPr>
              <p:cNvSpPr txBox="1"/>
              <p:nvPr/>
            </p:nvSpPr>
            <p:spPr>
              <a:xfrm>
                <a:off x="8807656" y="2053635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E8E323D-EDC5-433B-94B6-F75496ABB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656" y="2053635"/>
                <a:ext cx="149079" cy="215444"/>
              </a:xfrm>
              <a:prstGeom prst="rect">
                <a:avLst/>
              </a:prstGeom>
              <a:blipFill>
                <a:blip r:embed="rId17"/>
                <a:stretch>
                  <a:fillRect l="-25000" r="-25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1B8C0D6-2E72-D748-903F-7C3E6F5B5B0B}"/>
                  </a:ext>
                </a:extLst>
              </p:cNvPr>
              <p:cNvSpPr txBox="1"/>
              <p:nvPr/>
            </p:nvSpPr>
            <p:spPr>
              <a:xfrm>
                <a:off x="9115480" y="2048844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1B8C0D6-2E72-D748-903F-7C3E6F5B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480" y="2048844"/>
                <a:ext cx="149079" cy="215444"/>
              </a:xfrm>
              <a:prstGeom prst="rect">
                <a:avLst/>
              </a:prstGeom>
              <a:blipFill>
                <a:blip r:embed="rId18"/>
                <a:stretch>
                  <a:fillRect l="-24000" r="-20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8D37CCF-9FC5-CC32-7D0C-2AD80C8350A1}"/>
                  </a:ext>
                </a:extLst>
              </p:cNvPr>
              <p:cNvSpPr txBox="1"/>
              <p:nvPr/>
            </p:nvSpPr>
            <p:spPr>
              <a:xfrm>
                <a:off x="9449208" y="2041706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8D37CCF-9FC5-CC32-7D0C-2AD80C835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208" y="2041706"/>
                <a:ext cx="149079" cy="215444"/>
              </a:xfrm>
              <a:prstGeom prst="rect">
                <a:avLst/>
              </a:prstGeom>
              <a:blipFill>
                <a:blip r:embed="rId19"/>
                <a:stretch>
                  <a:fillRect l="-24000" r="-24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4E7234-07C1-E602-3781-0E1534B6B369}"/>
                  </a:ext>
                </a:extLst>
              </p:cNvPr>
              <p:cNvSpPr txBox="1"/>
              <p:nvPr/>
            </p:nvSpPr>
            <p:spPr>
              <a:xfrm>
                <a:off x="9755743" y="2042141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4E7234-07C1-E602-3781-0E1534B6B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743" y="2042141"/>
                <a:ext cx="149079" cy="215444"/>
              </a:xfrm>
              <a:prstGeom prst="rect">
                <a:avLst/>
              </a:prstGeom>
              <a:blipFill>
                <a:blip r:embed="rId20"/>
                <a:stretch>
                  <a:fillRect l="-24000" r="-20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ight Brace 56">
            <a:extLst>
              <a:ext uri="{FF2B5EF4-FFF2-40B4-BE49-F238E27FC236}">
                <a16:creationId xmlns:a16="http://schemas.microsoft.com/office/drawing/2014/main" id="{62CB6F97-2548-D416-4024-40284FC04B03}"/>
              </a:ext>
            </a:extLst>
          </p:cNvPr>
          <p:cNvSpPr/>
          <p:nvPr/>
        </p:nvSpPr>
        <p:spPr>
          <a:xfrm rot="5400000">
            <a:off x="9284426" y="2142823"/>
            <a:ext cx="143994" cy="33821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CAA3EB-ABD7-3B48-3886-CB03577C6FA2}"/>
                  </a:ext>
                </a:extLst>
              </p:cNvPr>
              <p:cNvSpPr txBox="1"/>
              <p:nvPr/>
            </p:nvSpPr>
            <p:spPr>
              <a:xfrm>
                <a:off x="9256848" y="2384907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CAA3EB-ABD7-3B48-3886-CB03577C6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848" y="2384907"/>
                <a:ext cx="192360" cy="276999"/>
              </a:xfrm>
              <a:prstGeom prst="rect">
                <a:avLst/>
              </a:prstGeom>
              <a:blipFill>
                <a:blip r:embed="rId21"/>
                <a:stretch>
                  <a:fillRect l="-29032" r="-2580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F2EAB30-30FA-9AFD-AA14-A2CFC146BCB0}"/>
                  </a:ext>
                </a:extLst>
              </p:cNvPr>
              <p:cNvSpPr txBox="1"/>
              <p:nvPr/>
            </p:nvSpPr>
            <p:spPr>
              <a:xfrm>
                <a:off x="6716990" y="4329343"/>
                <a:ext cx="10309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=4.26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F2EAB30-30FA-9AFD-AA14-A2CFC146B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990" y="4329343"/>
                <a:ext cx="1030923" cy="276999"/>
              </a:xfrm>
              <a:prstGeom prst="rect">
                <a:avLst/>
              </a:prstGeom>
              <a:blipFill>
                <a:blip r:embed="rId22"/>
                <a:stretch>
                  <a:fillRect l="-4734" r="-4734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3B969CB-7025-FB50-0722-5B617BDA2823}"/>
                  </a:ext>
                </a:extLst>
              </p:cNvPr>
              <p:cNvSpPr txBox="1"/>
              <p:nvPr/>
            </p:nvSpPr>
            <p:spPr>
              <a:xfrm>
                <a:off x="7747913" y="4329343"/>
                <a:ext cx="187435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3B969CB-7025-FB50-0722-5B617BDA2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913" y="4329343"/>
                <a:ext cx="1874359" cy="285912"/>
              </a:xfrm>
              <a:prstGeom prst="rect">
                <a:avLst/>
              </a:prstGeom>
              <a:blipFill>
                <a:blip r:embed="rId23"/>
                <a:stretch>
                  <a:fillRect l="-1303" t="-2128" r="-260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64">
            <a:extLst>
              <a:ext uri="{FF2B5EF4-FFF2-40B4-BE49-F238E27FC236}">
                <a16:creationId xmlns:a16="http://schemas.microsoft.com/office/drawing/2014/main" id="{C6672B10-59CC-8A3C-3485-79E15F5CBE6C}"/>
              </a:ext>
            </a:extLst>
          </p:cNvPr>
          <p:cNvSpPr/>
          <p:nvPr/>
        </p:nvSpPr>
        <p:spPr>
          <a:xfrm>
            <a:off x="6716990" y="4793300"/>
            <a:ext cx="325707" cy="3141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A2CE9F-1DF5-4348-4B5D-4006FCD40B29}"/>
              </a:ext>
            </a:extLst>
          </p:cNvPr>
          <p:cNvSpPr/>
          <p:nvPr/>
        </p:nvSpPr>
        <p:spPr>
          <a:xfrm>
            <a:off x="8871602" y="3372213"/>
            <a:ext cx="325707" cy="3141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B90EE5D-4671-CA49-B455-FC68A89F73D2}"/>
              </a:ext>
            </a:extLst>
          </p:cNvPr>
          <p:cNvSpPr/>
          <p:nvPr/>
        </p:nvSpPr>
        <p:spPr>
          <a:xfrm>
            <a:off x="7232451" y="4329343"/>
            <a:ext cx="215271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8FD936B-A839-04A7-6D34-A5696367F608}"/>
              </a:ext>
            </a:extLst>
          </p:cNvPr>
          <p:cNvSpPr/>
          <p:nvPr/>
        </p:nvSpPr>
        <p:spPr>
          <a:xfrm>
            <a:off x="8491089" y="4329343"/>
            <a:ext cx="215271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4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32" grpId="0"/>
      <p:bldP spid="34" grpId="0"/>
      <p:bldP spid="116" grpId="0" animBg="1"/>
      <p:bldP spid="116" grpId="1" animBg="1"/>
      <p:bldP spid="7" grpId="0"/>
      <p:bldP spid="8" grpId="0"/>
      <p:bldP spid="20" grpId="0" animBg="1"/>
      <p:bldP spid="20" grpId="1" animBg="1"/>
      <p:bldP spid="22" grpId="0" animBg="1"/>
      <p:bldP spid="22" grpId="1" animBg="1"/>
      <p:bldP spid="57" grpId="0" animBg="1"/>
      <p:bldP spid="57" grpId="1" animBg="1"/>
      <p:bldP spid="58" grpId="0"/>
      <p:bldP spid="58" grpId="1"/>
      <p:bldP spid="63" grpId="0"/>
      <p:bldP spid="64" grpId="0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872F-4978-3982-730F-E8DE762C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0" i="0" dirty="0">
                <a:solidFill>
                  <a:srgbClr val="000000"/>
                </a:solidFill>
                <a:effectLst/>
                <a:latin typeface="YouTube Sans"/>
              </a:rPr>
              <a:t>Білінійна Інтерполяція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AEF835-3E9B-1CD6-900F-8F13A7B0EAE5}"/>
                  </a:ext>
                </a:extLst>
              </p:cNvPr>
              <p:cNvSpPr txBox="1"/>
              <p:nvPr/>
            </p:nvSpPr>
            <p:spPr>
              <a:xfrm>
                <a:off x="7798628" y="3833357"/>
                <a:ext cx="2299540" cy="314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AEF835-3E9B-1CD6-900F-8F13A7B0E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628" y="3833357"/>
                <a:ext cx="2299540" cy="314189"/>
              </a:xfrm>
              <a:prstGeom prst="rect">
                <a:avLst/>
              </a:prstGeom>
              <a:blipFill>
                <a:blip r:embed="rId2"/>
                <a:stretch>
                  <a:fillRect l="-1323" t="-3922" r="-2381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623E17-975D-58E8-BC35-7A76B05C7DBC}"/>
                  </a:ext>
                </a:extLst>
              </p:cNvPr>
              <p:cNvSpPr txBox="1"/>
              <p:nvPr/>
            </p:nvSpPr>
            <p:spPr>
              <a:xfrm>
                <a:off x="7798628" y="3406562"/>
                <a:ext cx="19706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uk-UA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𝑓𝑙𝑜𝑜𝑟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623E17-975D-58E8-BC35-7A76B05C7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628" y="3406562"/>
                <a:ext cx="1970668" cy="276999"/>
              </a:xfrm>
              <a:prstGeom prst="rect">
                <a:avLst/>
              </a:prstGeom>
              <a:blipFill>
                <a:blip r:embed="rId3"/>
                <a:stretch>
                  <a:fillRect l="-926" r="-339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4FA4203-4468-502F-3362-6A2337CBD7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0" y="1828800"/>
                <a:ext cx="4945148" cy="4238939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Підсумовуючи, нам є дано положення точки самплінґу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C00000"/>
                  </a:solidFill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Ми обчислюємо положення двох найближчих текселів до точки самплінґу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Тоді, ми обчислюємо параметр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uk-UA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На кінець, ми лінійно інтерполюємо колір між текселами </a:t>
                </a:r>
                <a:endParaRPr lang="en-US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У коді, ми отримуємо колір текселя від масиву текслів застосовуючи їхнє положення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У цей спосіб, ми отримуємо білінійну інтерполяцію текселів у одному вимірі</a:t>
                </a:r>
                <a:r>
                  <a:rPr lang="en-US" dirty="0">
                    <a:latin typeface="YouTube Sans"/>
                  </a:rPr>
                  <a:t>!</a:t>
                </a:r>
                <a:endParaRPr lang="uk-UA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4FA4203-4468-502F-3362-6A2337CBD7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0" y="1828800"/>
                <a:ext cx="4945148" cy="4238939"/>
              </a:xfrm>
              <a:blipFill>
                <a:blip r:embed="rId4"/>
                <a:stretch>
                  <a:fillRect l="-247" t="-1007" r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E005F7-5603-E792-EB1B-6A68D1321A4B}"/>
                  </a:ext>
                </a:extLst>
              </p:cNvPr>
              <p:cNvSpPr txBox="1"/>
              <p:nvPr/>
            </p:nvSpPr>
            <p:spPr>
              <a:xfrm>
                <a:off x="7798628" y="2533904"/>
                <a:ext cx="155157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𝑓𝑙𝑜𝑜𝑟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E005F7-5603-E792-EB1B-6A68D1321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628" y="2533904"/>
                <a:ext cx="1551579" cy="285912"/>
              </a:xfrm>
              <a:prstGeom prst="rect">
                <a:avLst/>
              </a:prstGeom>
              <a:blipFill>
                <a:blip r:embed="rId5"/>
                <a:stretch>
                  <a:fillRect l="-2353" t="-4255" r="-4706" b="-36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AB01D0-768A-5E12-8031-685252075D4B}"/>
                  </a:ext>
                </a:extLst>
              </p:cNvPr>
              <p:cNvSpPr txBox="1"/>
              <p:nvPr/>
            </p:nvSpPr>
            <p:spPr>
              <a:xfrm>
                <a:off x="7798628" y="2970854"/>
                <a:ext cx="2151936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𝑓𝑙𝑜𝑜𝑟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AB01D0-768A-5E12-8031-685252075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628" y="2970854"/>
                <a:ext cx="2151936" cy="285912"/>
              </a:xfrm>
              <a:prstGeom prst="rect">
                <a:avLst/>
              </a:prstGeom>
              <a:blipFill>
                <a:blip r:embed="rId6"/>
                <a:stretch>
                  <a:fillRect l="-1416" t="-2128" r="-1983" b="-36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7840DA-6E3A-8052-D6BC-48FFCA54A46F}"/>
              </a:ext>
            </a:extLst>
          </p:cNvPr>
          <p:cNvCxnSpPr>
            <a:cxnSpLocks/>
          </p:cNvCxnSpPr>
          <p:nvPr/>
        </p:nvCxnSpPr>
        <p:spPr>
          <a:xfrm>
            <a:off x="7896640" y="1911934"/>
            <a:ext cx="2275632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06C8C1-4957-CA8C-E494-3A5872514BB7}"/>
              </a:ext>
            </a:extLst>
          </p:cNvPr>
          <p:cNvCxnSpPr>
            <a:cxnSpLocks/>
          </p:cNvCxnSpPr>
          <p:nvPr/>
        </p:nvCxnSpPr>
        <p:spPr>
          <a:xfrm flipV="1">
            <a:off x="7896640" y="848303"/>
            <a:ext cx="0" cy="1062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6BFC767-EA67-2A15-3687-8DF92EB155E8}"/>
              </a:ext>
            </a:extLst>
          </p:cNvPr>
          <p:cNvSpPr/>
          <p:nvPr/>
        </p:nvSpPr>
        <p:spPr>
          <a:xfrm>
            <a:off x="7847729" y="1510308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1E2D7CD-86CE-1851-B572-71BA296BD537}"/>
              </a:ext>
            </a:extLst>
          </p:cNvPr>
          <p:cNvSpPr/>
          <p:nvPr/>
        </p:nvSpPr>
        <p:spPr>
          <a:xfrm>
            <a:off x="8799911" y="1522111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C1D6B2A-DDBE-81DF-2AC2-78A003F851EE}"/>
              </a:ext>
            </a:extLst>
          </p:cNvPr>
          <p:cNvSpPr/>
          <p:nvPr/>
        </p:nvSpPr>
        <p:spPr>
          <a:xfrm>
            <a:off x="9752093" y="1499122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516A9A9-1C13-5BD9-0B2B-B20010D60F6A}"/>
              </a:ext>
            </a:extLst>
          </p:cNvPr>
          <p:cNvSpPr/>
          <p:nvPr/>
        </p:nvSpPr>
        <p:spPr>
          <a:xfrm>
            <a:off x="8169798" y="948690"/>
            <a:ext cx="97819" cy="957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20935A9-34D3-213E-5903-0F66245A8593}"/>
              </a:ext>
            </a:extLst>
          </p:cNvPr>
          <p:cNvSpPr/>
          <p:nvPr/>
        </p:nvSpPr>
        <p:spPr>
          <a:xfrm>
            <a:off x="9439968" y="930443"/>
            <a:ext cx="97819" cy="957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9090F7A-668D-2A9E-CEF6-04FD56C483A3}"/>
              </a:ext>
            </a:extLst>
          </p:cNvPr>
          <p:cNvSpPr/>
          <p:nvPr/>
        </p:nvSpPr>
        <p:spPr>
          <a:xfrm>
            <a:off x="8481936" y="1061881"/>
            <a:ext cx="97819" cy="957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4EEBFE7-CD4E-9013-FC09-2F9A93D598B7}"/>
              </a:ext>
            </a:extLst>
          </p:cNvPr>
          <p:cNvSpPr/>
          <p:nvPr/>
        </p:nvSpPr>
        <p:spPr>
          <a:xfrm>
            <a:off x="9109538" y="1683334"/>
            <a:ext cx="97819" cy="957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3CD9DC8-92CD-E027-A854-102994D9554B}"/>
              </a:ext>
            </a:extLst>
          </p:cNvPr>
          <p:cNvCxnSpPr>
            <a:cxnSpLocks/>
            <a:stCxn id="26" idx="7"/>
            <a:endCxn id="33" idx="3"/>
          </p:cNvCxnSpPr>
          <p:nvPr/>
        </p:nvCxnSpPr>
        <p:spPr>
          <a:xfrm flipV="1">
            <a:off x="7931223" y="1030392"/>
            <a:ext cx="252900" cy="493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E1EDA58-9862-87FE-7439-C6A52F219365}"/>
              </a:ext>
            </a:extLst>
          </p:cNvPr>
          <p:cNvCxnSpPr>
            <a:cxnSpLocks/>
            <a:endCxn id="33" idx="6"/>
          </p:cNvCxnSpPr>
          <p:nvPr/>
        </p:nvCxnSpPr>
        <p:spPr>
          <a:xfrm flipH="1" flipV="1">
            <a:off x="8267617" y="996550"/>
            <a:ext cx="221409" cy="97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377D7C-75A6-3632-F61C-5FB07002AE73}"/>
              </a:ext>
            </a:extLst>
          </p:cNvPr>
          <p:cNvCxnSpPr>
            <a:cxnSpLocks/>
            <a:stCxn id="27" idx="1"/>
            <a:endCxn id="36" idx="5"/>
          </p:cNvCxnSpPr>
          <p:nvPr/>
        </p:nvCxnSpPr>
        <p:spPr>
          <a:xfrm flipH="1" flipV="1">
            <a:off x="8565430" y="1143583"/>
            <a:ext cx="248806" cy="392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6148213-3FF3-0A80-0334-56049E06401E}"/>
              </a:ext>
            </a:extLst>
          </p:cNvPr>
          <p:cNvCxnSpPr>
            <a:cxnSpLocks/>
            <a:stCxn id="37" idx="6"/>
            <a:endCxn id="35" idx="3"/>
          </p:cNvCxnSpPr>
          <p:nvPr/>
        </p:nvCxnSpPr>
        <p:spPr>
          <a:xfrm flipV="1">
            <a:off x="9207357" y="1012145"/>
            <a:ext cx="246936" cy="719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45074F-51C3-E599-4C73-C43C9D24460A}"/>
              </a:ext>
            </a:extLst>
          </p:cNvPr>
          <p:cNvCxnSpPr>
            <a:cxnSpLocks/>
            <a:stCxn id="30" idx="1"/>
            <a:endCxn id="35" idx="5"/>
          </p:cNvCxnSpPr>
          <p:nvPr/>
        </p:nvCxnSpPr>
        <p:spPr>
          <a:xfrm flipH="1" flipV="1">
            <a:off x="9523462" y="1012145"/>
            <a:ext cx="242956" cy="500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D631A3-643A-113C-631A-4CF301BEAE08}"/>
              </a:ext>
            </a:extLst>
          </p:cNvPr>
          <p:cNvCxnSpPr>
            <a:cxnSpLocks/>
            <a:stCxn id="37" idx="2"/>
            <a:endCxn id="27" idx="5"/>
          </p:cNvCxnSpPr>
          <p:nvPr/>
        </p:nvCxnSpPr>
        <p:spPr>
          <a:xfrm flipH="1" flipV="1">
            <a:off x="8883405" y="1603813"/>
            <a:ext cx="226133" cy="127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E7550E35-8431-641B-64AA-02A841399964}"/>
              </a:ext>
            </a:extLst>
          </p:cNvPr>
          <p:cNvSpPr/>
          <p:nvPr/>
        </p:nvSpPr>
        <p:spPr>
          <a:xfrm>
            <a:off x="9320183" y="1189254"/>
            <a:ext cx="104315" cy="100049"/>
          </a:xfrm>
          <a:prstGeom prst="ellipse">
            <a:avLst/>
          </a:prstGeom>
          <a:solidFill>
            <a:srgbClr val="BC8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782C46-1799-0012-16D1-394BCD47970D}"/>
                  </a:ext>
                </a:extLst>
              </p:cNvPr>
              <p:cNvSpPr txBox="1"/>
              <p:nvPr/>
            </p:nvSpPr>
            <p:spPr>
              <a:xfrm>
                <a:off x="9019618" y="1362192"/>
                <a:ext cx="243080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782C46-1799-0012-16D1-394BCD479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618" y="1362192"/>
                <a:ext cx="243080" cy="285912"/>
              </a:xfrm>
              <a:prstGeom prst="rect">
                <a:avLst/>
              </a:prstGeom>
              <a:blipFill>
                <a:blip r:embed="rId7"/>
                <a:stretch>
                  <a:fillRect l="-20513" t="-2128" r="-7692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25ED08D-DB40-5245-D354-265E2F3BBB91}"/>
                  </a:ext>
                </a:extLst>
              </p:cNvPr>
              <p:cNvSpPr txBox="1"/>
              <p:nvPr/>
            </p:nvSpPr>
            <p:spPr>
              <a:xfrm>
                <a:off x="9372340" y="590415"/>
                <a:ext cx="462691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25ED08D-DB40-5245-D354-265E2F3BB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340" y="590415"/>
                <a:ext cx="462691" cy="285912"/>
              </a:xfrm>
              <a:prstGeom prst="rect">
                <a:avLst/>
              </a:prstGeom>
              <a:blipFill>
                <a:blip r:embed="rId8"/>
                <a:stretch>
                  <a:fillRect l="-7895" t="-4255" r="-3947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0549A5C-A322-1F05-934C-5F111414677B}"/>
                  </a:ext>
                </a:extLst>
              </p:cNvPr>
              <p:cNvSpPr txBox="1"/>
              <p:nvPr/>
            </p:nvSpPr>
            <p:spPr>
              <a:xfrm>
                <a:off x="9426925" y="1074143"/>
                <a:ext cx="195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0549A5C-A322-1F05-934C-5F1114146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925" y="1074143"/>
                <a:ext cx="195182" cy="276999"/>
              </a:xfrm>
              <a:prstGeom prst="rect">
                <a:avLst/>
              </a:prstGeom>
              <a:blipFill>
                <a:blip r:embed="rId9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E482A5-58C1-0919-C890-F3C3A9B94D89}"/>
                  </a:ext>
                </a:extLst>
              </p:cNvPr>
              <p:cNvSpPr txBox="1"/>
              <p:nvPr/>
            </p:nvSpPr>
            <p:spPr>
              <a:xfrm>
                <a:off x="10166712" y="1776636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E482A5-58C1-0919-C890-F3C3A9B94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712" y="1776636"/>
                <a:ext cx="194540" cy="276999"/>
              </a:xfrm>
              <a:prstGeom prst="rect">
                <a:avLst/>
              </a:prstGeom>
              <a:blipFill>
                <a:blip r:embed="rId10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9789833-3ABF-2B7D-6490-6CE10F03D900}"/>
                  </a:ext>
                </a:extLst>
              </p:cNvPr>
              <p:cNvSpPr txBox="1"/>
              <p:nvPr/>
            </p:nvSpPr>
            <p:spPr>
              <a:xfrm>
                <a:off x="7798628" y="534302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9789833-3ABF-2B7D-6490-6CE10F03D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628" y="534302"/>
                <a:ext cx="197938" cy="276999"/>
              </a:xfrm>
              <a:prstGeom prst="rect">
                <a:avLst/>
              </a:prstGeom>
              <a:blipFill>
                <a:blip r:embed="rId11"/>
                <a:stretch>
                  <a:fillRect l="-27273" r="-21212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BFDDF1D-A666-904F-AA46-B48092D30603}"/>
                  </a:ext>
                </a:extLst>
              </p:cNvPr>
              <p:cNvSpPr txBox="1"/>
              <p:nvPr/>
            </p:nvSpPr>
            <p:spPr>
              <a:xfrm>
                <a:off x="7851379" y="2057110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BFDDF1D-A666-904F-AA46-B48092D30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79" y="2057110"/>
                <a:ext cx="149079" cy="215444"/>
              </a:xfrm>
              <a:prstGeom prst="rect">
                <a:avLst/>
              </a:prstGeom>
              <a:blipFill>
                <a:blip r:embed="rId12"/>
                <a:stretch>
                  <a:fillRect l="-25000" r="-2500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173BEB-817E-1555-6105-ED0AD330E13A}"/>
                  </a:ext>
                </a:extLst>
              </p:cNvPr>
              <p:cNvSpPr txBox="1"/>
              <p:nvPr/>
            </p:nvSpPr>
            <p:spPr>
              <a:xfrm>
                <a:off x="8168822" y="2057110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173BEB-817E-1555-6105-ED0AD330E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822" y="2057110"/>
                <a:ext cx="149079" cy="215444"/>
              </a:xfrm>
              <a:prstGeom prst="rect">
                <a:avLst/>
              </a:prstGeom>
              <a:blipFill>
                <a:blip r:embed="rId13"/>
                <a:stretch>
                  <a:fillRect l="-25000" r="-2500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3BF50A-D33A-8D4D-831D-76729211FEB8}"/>
                  </a:ext>
                </a:extLst>
              </p:cNvPr>
              <p:cNvSpPr txBox="1"/>
              <p:nvPr/>
            </p:nvSpPr>
            <p:spPr>
              <a:xfrm>
                <a:off x="8490890" y="2053635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3BF50A-D33A-8D4D-831D-76729211F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90" y="2053635"/>
                <a:ext cx="149079" cy="215444"/>
              </a:xfrm>
              <a:prstGeom prst="rect">
                <a:avLst/>
              </a:prstGeom>
              <a:blipFill>
                <a:blip r:embed="rId14"/>
                <a:stretch>
                  <a:fillRect l="-25000" r="-25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E8E323D-EDC5-433B-94B6-F75496ABB8AC}"/>
                  </a:ext>
                </a:extLst>
              </p:cNvPr>
              <p:cNvSpPr txBox="1"/>
              <p:nvPr/>
            </p:nvSpPr>
            <p:spPr>
              <a:xfrm>
                <a:off x="8807656" y="2053635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E8E323D-EDC5-433B-94B6-F75496ABB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656" y="2053635"/>
                <a:ext cx="149079" cy="215444"/>
              </a:xfrm>
              <a:prstGeom prst="rect">
                <a:avLst/>
              </a:prstGeom>
              <a:blipFill>
                <a:blip r:embed="rId15"/>
                <a:stretch>
                  <a:fillRect l="-25000" r="-25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1B8C0D6-2E72-D748-903F-7C3E6F5B5B0B}"/>
                  </a:ext>
                </a:extLst>
              </p:cNvPr>
              <p:cNvSpPr txBox="1"/>
              <p:nvPr/>
            </p:nvSpPr>
            <p:spPr>
              <a:xfrm>
                <a:off x="9115480" y="2048844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1B8C0D6-2E72-D748-903F-7C3E6F5B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480" y="2048844"/>
                <a:ext cx="149079" cy="215444"/>
              </a:xfrm>
              <a:prstGeom prst="rect">
                <a:avLst/>
              </a:prstGeom>
              <a:blipFill>
                <a:blip r:embed="rId16"/>
                <a:stretch>
                  <a:fillRect l="-24000" r="-20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8D37CCF-9FC5-CC32-7D0C-2AD80C8350A1}"/>
                  </a:ext>
                </a:extLst>
              </p:cNvPr>
              <p:cNvSpPr txBox="1"/>
              <p:nvPr/>
            </p:nvSpPr>
            <p:spPr>
              <a:xfrm>
                <a:off x="9449208" y="2041706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8D37CCF-9FC5-CC32-7D0C-2AD80C835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208" y="2041706"/>
                <a:ext cx="149079" cy="215444"/>
              </a:xfrm>
              <a:prstGeom prst="rect">
                <a:avLst/>
              </a:prstGeom>
              <a:blipFill>
                <a:blip r:embed="rId17"/>
                <a:stretch>
                  <a:fillRect l="-24000" r="-24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4E7234-07C1-E602-3781-0E1534B6B369}"/>
                  </a:ext>
                </a:extLst>
              </p:cNvPr>
              <p:cNvSpPr txBox="1"/>
              <p:nvPr/>
            </p:nvSpPr>
            <p:spPr>
              <a:xfrm>
                <a:off x="9755743" y="2042141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4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4E7234-07C1-E602-3781-0E1534B6B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743" y="2042141"/>
                <a:ext cx="149079" cy="215444"/>
              </a:xfrm>
              <a:prstGeom prst="rect">
                <a:avLst/>
              </a:prstGeom>
              <a:blipFill>
                <a:blip r:embed="rId18"/>
                <a:stretch>
                  <a:fillRect l="-24000" r="-20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FF32FDE-2BC4-00E7-BA20-A7D04B1E123F}"/>
              </a:ext>
            </a:extLst>
          </p:cNvPr>
          <p:cNvSpPr/>
          <p:nvPr/>
        </p:nvSpPr>
        <p:spPr>
          <a:xfrm>
            <a:off x="7798628" y="3770251"/>
            <a:ext cx="2299540" cy="4571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7" grpId="0"/>
      <p:bldP spid="8" grpId="0"/>
      <p:bldP spid="45" grpId="0"/>
      <p:bldP spid="46" grpId="0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9721-2181-A6AD-DCAB-FE322E2B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0" i="0" dirty="0">
                <a:solidFill>
                  <a:srgbClr val="000000"/>
                </a:solidFill>
                <a:effectLst/>
                <a:latin typeface="YouTube Sans"/>
              </a:rPr>
              <a:t>Білінійна Інтерполяція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A4D06-D0DF-D892-1AF9-268315848D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4080676" cy="4663440"/>
              </a:xfrm>
            </p:spPr>
            <p:txBody>
              <a:bodyPr/>
              <a:lstStyle/>
              <a:p>
                <a:r>
                  <a:rPr lang="uk-UA" dirty="0">
                    <a:latin typeface="YouTube Sans"/>
                  </a:rPr>
                  <a:t>Тепер виведемо цю саму формулу, але цей раз у двох вимірах</a:t>
                </a:r>
                <a:endParaRPr lang="en-US" dirty="0">
                  <a:latin typeface="YouTube Sans"/>
                </a:endParaRPr>
              </a:p>
              <a:p>
                <a:r>
                  <a:rPr lang="ru-RU" dirty="0">
                    <a:latin typeface="YouTube Sans"/>
                  </a:rPr>
                  <a:t>Спочатку ми перетворюємо наш UV координат у тексельному просторі</a:t>
                </a:r>
              </a:p>
              <a:p>
                <a:r>
                  <a:rPr lang="uk-UA" dirty="0">
                    <a:latin typeface="YouTube Sans"/>
                  </a:rPr>
                  <a:t>Потім ми віднімаємо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(0.5,0.5)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від всіх точкок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так щоб всі наші текселі лежали у цілих координатах</a:t>
                </a:r>
              </a:p>
              <a:p>
                <a:r>
                  <a:rPr lang="uk-UA" dirty="0">
                    <a:latin typeface="YouTube Sans"/>
                  </a:rPr>
                  <a:t>Так як у одному вимірі, ми можемо обчислити положення текселів вживаючи положення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A4D06-D0DF-D892-1AF9-268315848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4080676" cy="4663440"/>
              </a:xfrm>
              <a:blipFill>
                <a:blip r:embed="rId2"/>
                <a:stretch>
                  <a:fillRect l="-299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57C6C4-7885-E3DD-5CB4-867A0D6852A3}"/>
                  </a:ext>
                </a:extLst>
              </p:cNvPr>
              <p:cNvSpPr txBox="1"/>
              <p:nvPr/>
            </p:nvSpPr>
            <p:spPr>
              <a:xfrm>
                <a:off x="5634842" y="1950523"/>
                <a:ext cx="2552302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b="0" i="0" smtClean="0">
                              <a:latin typeface="Cambria Math" panose="02040503050406030204" pitchFamily="18" charset="0"/>
                            </a:rPr>
                            <m:t>текстура</m:t>
                          </m:r>
                        </m:e>
                        <m:sub>
                          <m:r>
                            <a:rPr lang="uk-UA" b="0" i="0" smtClean="0">
                              <a:latin typeface="Cambria Math" panose="02040503050406030204" pitchFamily="18" charset="0"/>
                            </a:rPr>
                            <m:t>ширина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57C6C4-7885-E3DD-5CB4-867A0D685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842" y="1950523"/>
                <a:ext cx="2552302" cy="301878"/>
              </a:xfrm>
              <a:prstGeom prst="rect">
                <a:avLst/>
              </a:prstGeom>
              <a:blipFill>
                <a:blip r:embed="rId3"/>
                <a:stretch>
                  <a:fillRect l="-1671" r="-477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BB1175-FBF8-DF87-4092-22A5ACAB12F0}"/>
                  </a:ext>
                </a:extLst>
              </p:cNvPr>
              <p:cNvSpPr txBox="1"/>
              <p:nvPr/>
            </p:nvSpPr>
            <p:spPr>
              <a:xfrm>
                <a:off x="5587550" y="2362138"/>
                <a:ext cx="255332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b="0" i="0" smtClean="0">
                              <a:latin typeface="Cambria Math" panose="02040503050406030204" pitchFamily="18" charset="0"/>
                            </a:rPr>
                            <m:t>текстура</m:t>
                          </m:r>
                        </m:e>
                        <m:sub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вис</m:t>
                          </m:r>
                          <m:r>
                            <a:rPr lang="uk-UA" b="0" i="0" smtClean="0">
                              <a:latin typeface="Cambria Math" panose="02040503050406030204" pitchFamily="18" charset="0"/>
                            </a:rPr>
                            <m:t>ота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BB1175-FBF8-DF87-4092-22A5ACAB1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550" y="2362138"/>
                <a:ext cx="2553328" cy="298928"/>
              </a:xfrm>
              <a:prstGeom prst="rect">
                <a:avLst/>
              </a:prstGeom>
              <a:blipFill>
                <a:blip r:embed="rId4"/>
                <a:stretch>
                  <a:fillRect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8D5D24-913A-ECB6-7E3B-25232745ABBA}"/>
                  </a:ext>
                </a:extLst>
              </p:cNvPr>
              <p:cNvSpPr txBox="1"/>
              <p:nvPr/>
            </p:nvSpPr>
            <p:spPr>
              <a:xfrm>
                <a:off x="7330031" y="3642324"/>
                <a:ext cx="1323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0.5,0.5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8D5D24-913A-ECB6-7E3B-25232745A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031" y="3642324"/>
                <a:ext cx="1323311" cy="276999"/>
              </a:xfrm>
              <a:prstGeom prst="rect">
                <a:avLst/>
              </a:prstGeom>
              <a:blipFill>
                <a:blip r:embed="rId5"/>
                <a:stretch>
                  <a:fillRect r="-91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86ABE36A-5BB3-5CE2-FEC9-88F289143DDB}"/>
              </a:ext>
            </a:extLst>
          </p:cNvPr>
          <p:cNvSpPr/>
          <p:nvPr/>
        </p:nvSpPr>
        <p:spPr>
          <a:xfrm>
            <a:off x="8825624" y="3032678"/>
            <a:ext cx="813460" cy="7481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2EB4373-D24F-D531-4169-36A76641180C}"/>
              </a:ext>
            </a:extLst>
          </p:cNvPr>
          <p:cNvSpPr/>
          <p:nvPr/>
        </p:nvSpPr>
        <p:spPr>
          <a:xfrm>
            <a:off x="9639084" y="3032678"/>
            <a:ext cx="813460" cy="7481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0505B06-CB95-38FD-FDA2-D86BD42A06F9}"/>
              </a:ext>
            </a:extLst>
          </p:cNvPr>
          <p:cNvSpPr/>
          <p:nvPr/>
        </p:nvSpPr>
        <p:spPr>
          <a:xfrm>
            <a:off x="8825624" y="3780824"/>
            <a:ext cx="813460" cy="7481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E3BB4B-3CBC-7FF1-DB35-BA1D7E4F955B}"/>
              </a:ext>
            </a:extLst>
          </p:cNvPr>
          <p:cNvSpPr/>
          <p:nvPr/>
        </p:nvSpPr>
        <p:spPr>
          <a:xfrm>
            <a:off x="9639084" y="3780824"/>
            <a:ext cx="813460" cy="7481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9C1811B-F4F5-924E-CA6D-BEFFA3853BD2}"/>
              </a:ext>
            </a:extLst>
          </p:cNvPr>
          <p:cNvSpPr/>
          <p:nvPr/>
        </p:nvSpPr>
        <p:spPr>
          <a:xfrm>
            <a:off x="8754372" y="3714950"/>
            <a:ext cx="142504" cy="1317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F8300B1-1155-9B21-3FC2-15F5AF21C75B}"/>
              </a:ext>
            </a:extLst>
          </p:cNvPr>
          <p:cNvSpPr/>
          <p:nvPr/>
        </p:nvSpPr>
        <p:spPr>
          <a:xfrm>
            <a:off x="9567832" y="3714950"/>
            <a:ext cx="142504" cy="1317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4E2C76E-6E4B-A017-5D79-4008E1CADBA6}"/>
              </a:ext>
            </a:extLst>
          </p:cNvPr>
          <p:cNvSpPr/>
          <p:nvPr/>
        </p:nvSpPr>
        <p:spPr>
          <a:xfrm>
            <a:off x="9567832" y="4473852"/>
            <a:ext cx="142504" cy="1317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C459395-DA27-43D2-EB0A-735D995316C3}"/>
              </a:ext>
            </a:extLst>
          </p:cNvPr>
          <p:cNvSpPr/>
          <p:nvPr/>
        </p:nvSpPr>
        <p:spPr>
          <a:xfrm>
            <a:off x="8754372" y="4473852"/>
            <a:ext cx="142504" cy="1317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62F90EB-8575-2384-935B-136316278C77}"/>
              </a:ext>
            </a:extLst>
          </p:cNvPr>
          <p:cNvSpPr/>
          <p:nvPr/>
        </p:nvSpPr>
        <p:spPr>
          <a:xfrm>
            <a:off x="9288245" y="3998837"/>
            <a:ext cx="142504" cy="13174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9FE913-B29B-DF3F-A522-E6CB2483B836}"/>
              </a:ext>
            </a:extLst>
          </p:cNvPr>
          <p:cNvSpPr/>
          <p:nvPr/>
        </p:nvSpPr>
        <p:spPr>
          <a:xfrm>
            <a:off x="5634842" y="3042659"/>
            <a:ext cx="813460" cy="7481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1335B6-0ED2-A15F-36BF-873936CA950B}"/>
              </a:ext>
            </a:extLst>
          </p:cNvPr>
          <p:cNvSpPr/>
          <p:nvPr/>
        </p:nvSpPr>
        <p:spPr>
          <a:xfrm>
            <a:off x="6448302" y="3042659"/>
            <a:ext cx="813460" cy="7481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CE2D8-4306-8F69-9BA3-C8746724E542}"/>
              </a:ext>
            </a:extLst>
          </p:cNvPr>
          <p:cNvSpPr/>
          <p:nvPr/>
        </p:nvSpPr>
        <p:spPr>
          <a:xfrm>
            <a:off x="5634842" y="3790805"/>
            <a:ext cx="813460" cy="7481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E0B500-C750-C5F6-04DB-4F3AA702EF1A}"/>
              </a:ext>
            </a:extLst>
          </p:cNvPr>
          <p:cNvSpPr/>
          <p:nvPr/>
        </p:nvSpPr>
        <p:spPr>
          <a:xfrm>
            <a:off x="6448302" y="3790805"/>
            <a:ext cx="813460" cy="7481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22F392-88D1-C540-3FB5-F4CCA645C97B}"/>
              </a:ext>
            </a:extLst>
          </p:cNvPr>
          <p:cNvSpPr/>
          <p:nvPr/>
        </p:nvSpPr>
        <p:spPr>
          <a:xfrm>
            <a:off x="5970320" y="3345480"/>
            <a:ext cx="142504" cy="1317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EA0366-96F0-72F5-721E-B99BA4E59F55}"/>
              </a:ext>
            </a:extLst>
          </p:cNvPr>
          <p:cNvSpPr/>
          <p:nvPr/>
        </p:nvSpPr>
        <p:spPr>
          <a:xfrm>
            <a:off x="6783780" y="3345480"/>
            <a:ext cx="142504" cy="1317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33980E-3228-ACBA-D727-0E8869DD58E7}"/>
              </a:ext>
            </a:extLst>
          </p:cNvPr>
          <p:cNvSpPr/>
          <p:nvPr/>
        </p:nvSpPr>
        <p:spPr>
          <a:xfrm>
            <a:off x="6783780" y="4104382"/>
            <a:ext cx="142504" cy="1317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0EDA73-BD99-8FEC-5E18-774F62C4C335}"/>
              </a:ext>
            </a:extLst>
          </p:cNvPr>
          <p:cNvSpPr/>
          <p:nvPr/>
        </p:nvSpPr>
        <p:spPr>
          <a:xfrm>
            <a:off x="5970320" y="4104382"/>
            <a:ext cx="142504" cy="1317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8F89A0-9CFB-9433-037A-383305BA62F0}"/>
              </a:ext>
            </a:extLst>
          </p:cNvPr>
          <p:cNvSpPr/>
          <p:nvPr/>
        </p:nvSpPr>
        <p:spPr>
          <a:xfrm>
            <a:off x="6504193" y="3629367"/>
            <a:ext cx="142504" cy="13174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5C8558-4990-9D09-DBB6-7932ACFEE494}"/>
                  </a:ext>
                </a:extLst>
              </p:cNvPr>
              <p:cNvSpPr txBox="1"/>
              <p:nvPr/>
            </p:nvSpPr>
            <p:spPr>
              <a:xfrm>
                <a:off x="5679328" y="3833215"/>
                <a:ext cx="3626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5C8558-4990-9D09-DBB6-7932ACFEE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328" y="3833215"/>
                <a:ext cx="362663" cy="285912"/>
              </a:xfrm>
              <a:prstGeom prst="rect">
                <a:avLst/>
              </a:prstGeom>
              <a:blipFill>
                <a:blip r:embed="rId6"/>
                <a:stretch>
                  <a:fillRect l="-13559" t="-6383" r="-1016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CE59EA-DBAE-4E9F-B9E1-6DC19A7753F6}"/>
                  </a:ext>
                </a:extLst>
              </p:cNvPr>
              <p:cNvSpPr txBox="1"/>
              <p:nvPr/>
            </p:nvSpPr>
            <p:spPr>
              <a:xfrm>
                <a:off x="6478431" y="3854275"/>
                <a:ext cx="582274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CE59EA-DBAE-4E9F-B9E1-6DC19A775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431" y="3854275"/>
                <a:ext cx="582274" cy="285912"/>
              </a:xfrm>
              <a:prstGeom prst="rect">
                <a:avLst/>
              </a:prstGeom>
              <a:blipFill>
                <a:blip r:embed="rId7"/>
                <a:stretch>
                  <a:fillRect l="-7368" t="-4255" r="-6316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BD0DFA-A7D4-DAB7-E75D-FFA5C8751D62}"/>
                  </a:ext>
                </a:extLst>
              </p:cNvPr>
              <p:cNvSpPr txBox="1"/>
              <p:nvPr/>
            </p:nvSpPr>
            <p:spPr>
              <a:xfrm>
                <a:off x="5663653" y="3091254"/>
                <a:ext cx="582275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BD0DFA-A7D4-DAB7-E75D-FFA5C8751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653" y="3091254"/>
                <a:ext cx="582275" cy="285912"/>
              </a:xfrm>
              <a:prstGeom prst="rect">
                <a:avLst/>
              </a:prstGeom>
              <a:blipFill>
                <a:blip r:embed="rId8"/>
                <a:stretch>
                  <a:fillRect l="-6250" t="-6383" r="-312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9278BF-11FF-A4D0-39D2-F3D8DD3A301D}"/>
                  </a:ext>
                </a:extLst>
              </p:cNvPr>
              <p:cNvSpPr txBox="1"/>
              <p:nvPr/>
            </p:nvSpPr>
            <p:spPr>
              <a:xfrm>
                <a:off x="6505467" y="3089737"/>
                <a:ext cx="801886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9278BF-11FF-A4D0-39D2-F3D8DD3A3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467" y="3089737"/>
                <a:ext cx="801886" cy="285912"/>
              </a:xfrm>
              <a:prstGeom prst="rect">
                <a:avLst/>
              </a:prstGeom>
              <a:blipFill>
                <a:blip r:embed="rId9"/>
                <a:stretch>
                  <a:fillRect l="-4545" t="-6383" r="-1515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7F20F0-19FF-C869-B4AA-F0CFA23DA1F8}"/>
                  </a:ext>
                </a:extLst>
              </p:cNvPr>
              <p:cNvSpPr txBox="1"/>
              <p:nvPr/>
            </p:nvSpPr>
            <p:spPr>
              <a:xfrm>
                <a:off x="6702588" y="3440330"/>
                <a:ext cx="195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7F20F0-19FF-C869-B4AA-F0CFA23DA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588" y="3440330"/>
                <a:ext cx="195182" cy="276999"/>
              </a:xfrm>
              <a:prstGeom prst="rect">
                <a:avLst/>
              </a:prstGeom>
              <a:blipFill>
                <a:blip r:embed="rId10"/>
                <a:stretch>
                  <a:fillRect l="-28125" r="-25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243CC3-1A4C-B772-9F05-9FC3301DC084}"/>
              </a:ext>
            </a:extLst>
          </p:cNvPr>
          <p:cNvCxnSpPr>
            <a:stCxn id="8" idx="5"/>
            <a:endCxn id="12" idx="1"/>
          </p:cNvCxnSpPr>
          <p:nvPr/>
        </p:nvCxnSpPr>
        <p:spPr>
          <a:xfrm>
            <a:off x="6091955" y="3457934"/>
            <a:ext cx="433107" cy="1907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7671A5-0CC5-807A-E3CC-D397DE805B0F}"/>
              </a:ext>
            </a:extLst>
          </p:cNvPr>
          <p:cNvCxnSpPr>
            <a:cxnSpLocks/>
            <a:stCxn id="11" idx="7"/>
            <a:endCxn id="12" idx="3"/>
          </p:cNvCxnSpPr>
          <p:nvPr/>
        </p:nvCxnSpPr>
        <p:spPr>
          <a:xfrm flipV="1">
            <a:off x="6091955" y="3741821"/>
            <a:ext cx="433107" cy="3818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CC315-C630-0730-302D-C10F4C922139}"/>
              </a:ext>
            </a:extLst>
          </p:cNvPr>
          <p:cNvCxnSpPr>
            <a:cxnSpLocks/>
            <a:stCxn id="10" idx="0"/>
            <a:endCxn id="12" idx="5"/>
          </p:cNvCxnSpPr>
          <p:nvPr/>
        </p:nvCxnSpPr>
        <p:spPr>
          <a:xfrm flipH="1" flipV="1">
            <a:off x="6625828" y="3741821"/>
            <a:ext cx="229204" cy="3625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6A9CF0-683E-3107-B5CB-1C1CE542EBFC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6625828" y="3457934"/>
            <a:ext cx="178821" cy="1907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A5161AF-3C08-9E94-2B77-6E1D5107AEB0}"/>
                  </a:ext>
                </a:extLst>
              </p:cNvPr>
              <p:cNvSpPr txBox="1"/>
              <p:nvPr/>
            </p:nvSpPr>
            <p:spPr>
              <a:xfrm>
                <a:off x="8604767" y="1691322"/>
                <a:ext cx="3112593" cy="973600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Кожен тексел має положення у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і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,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але змінна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буде представляти колір текселя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A5161AF-3C08-9E94-2B77-6E1D5107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767" y="1691322"/>
                <a:ext cx="3112593" cy="973600"/>
              </a:xfrm>
              <a:prstGeom prst="rect">
                <a:avLst/>
              </a:prstGeom>
              <a:blipFill>
                <a:blip r:embed="rId11"/>
                <a:stretch>
                  <a:fillRect l="-1765" t="-3125" r="-1569"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B0EC28-57BF-3AEC-D5CB-7D67CE2CFE58}"/>
                  </a:ext>
                </a:extLst>
              </p:cNvPr>
              <p:cNvSpPr txBox="1"/>
              <p:nvPr/>
            </p:nvSpPr>
            <p:spPr>
              <a:xfrm>
                <a:off x="5355307" y="4663237"/>
                <a:ext cx="3017813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𝑓𝑙𝑜𝑜𝑟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𝑓𝑙𝑜𝑜𝑟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B0EC28-57BF-3AEC-D5CB-7D67CE2CF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307" y="4663237"/>
                <a:ext cx="3017813" cy="414537"/>
              </a:xfrm>
              <a:prstGeom prst="rect">
                <a:avLst/>
              </a:prstGeom>
              <a:blipFill>
                <a:blip r:embed="rId12"/>
                <a:stretch>
                  <a:fillRect l="-1008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385F54-1D8F-E922-59CC-7978CEDB6E1E}"/>
                  </a:ext>
                </a:extLst>
              </p:cNvPr>
              <p:cNvSpPr txBox="1"/>
              <p:nvPr/>
            </p:nvSpPr>
            <p:spPr>
              <a:xfrm>
                <a:off x="5206331" y="5135411"/>
                <a:ext cx="3591752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𝑓𝑙𝑜𝑜𝑟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𝑓𝑙𝑜𝑜𝑟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385F54-1D8F-E922-59CC-7978CEDB6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331" y="5135411"/>
                <a:ext cx="3591752" cy="414537"/>
              </a:xfrm>
              <a:prstGeom prst="rect">
                <a:avLst/>
              </a:prstGeom>
              <a:blipFill>
                <a:blip r:embed="rId13"/>
                <a:stretch>
                  <a:fillRect l="-679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34CAB6D-ECC1-6470-B594-A2E567F3839F}"/>
                  </a:ext>
                </a:extLst>
              </p:cNvPr>
              <p:cNvSpPr txBox="1"/>
              <p:nvPr/>
            </p:nvSpPr>
            <p:spPr>
              <a:xfrm>
                <a:off x="5206331" y="5614419"/>
                <a:ext cx="3624069" cy="358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𝑓𝑙𝑜𝑜𝑟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𝑓𝑙𝑜𝑜𝑟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34CAB6D-ECC1-6470-B594-A2E567F38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331" y="5614419"/>
                <a:ext cx="3624069" cy="358240"/>
              </a:xfrm>
              <a:prstGeom prst="rect">
                <a:avLst/>
              </a:prstGeom>
              <a:blipFill>
                <a:blip r:embed="rId14"/>
                <a:stretch>
                  <a:fillRect l="-672" t="-3390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5807847-B311-EA65-5D20-8AE5D62FFDD6}"/>
                  </a:ext>
                </a:extLst>
              </p:cNvPr>
              <p:cNvSpPr txBox="1"/>
              <p:nvPr/>
            </p:nvSpPr>
            <p:spPr>
              <a:xfrm>
                <a:off x="4984716" y="6055531"/>
                <a:ext cx="4247638" cy="358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𝑓𝑙𝑜𝑜𝑟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𝑓𝑙𝑜𝑜𝑟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5807847-B311-EA65-5D20-8AE5D62FF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716" y="6055531"/>
                <a:ext cx="4247638" cy="358240"/>
              </a:xfrm>
              <a:prstGeom prst="rect">
                <a:avLst/>
              </a:prstGeom>
              <a:blipFill>
                <a:blip r:embed="rId15"/>
                <a:stretch>
                  <a:fillRect l="-718" t="-1695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3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6" grpId="0"/>
      <p:bldP spid="30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6" grpId="0"/>
      <p:bldP spid="17" grpId="0"/>
      <p:bldP spid="18" grpId="0"/>
      <p:bldP spid="34" grpId="0" animBg="1"/>
      <p:bldP spid="19" grpId="0"/>
      <p:bldP spid="20" grpId="0"/>
      <p:bldP spid="21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9721-2181-A6AD-DCAB-FE322E2B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0" i="0" dirty="0">
                <a:solidFill>
                  <a:srgbClr val="000000"/>
                </a:solidFill>
                <a:effectLst/>
                <a:latin typeface="YouTube Sans"/>
              </a:rPr>
              <a:t>Білінійна Інтерполяція</a:t>
            </a:r>
            <a:endParaRPr lang="en-US" dirty="0">
              <a:latin typeface="YouTube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3E45E0-8848-D72D-BA81-957973AE8FEC}"/>
              </a:ext>
            </a:extLst>
          </p:cNvPr>
          <p:cNvSpPr/>
          <p:nvPr/>
        </p:nvSpPr>
        <p:spPr>
          <a:xfrm>
            <a:off x="8356171" y="1768748"/>
            <a:ext cx="2066307" cy="18109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374B0F-B9F0-4FBA-5733-255782141AEA}"/>
              </a:ext>
            </a:extLst>
          </p:cNvPr>
          <p:cNvSpPr/>
          <p:nvPr/>
        </p:nvSpPr>
        <p:spPr>
          <a:xfrm>
            <a:off x="8213667" y="1632182"/>
            <a:ext cx="285008" cy="28500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862321-3B99-E679-3097-C05E327DA67A}"/>
              </a:ext>
            </a:extLst>
          </p:cNvPr>
          <p:cNvSpPr/>
          <p:nvPr/>
        </p:nvSpPr>
        <p:spPr>
          <a:xfrm>
            <a:off x="10279974" y="1632182"/>
            <a:ext cx="285008" cy="28500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3FE169-FFEB-9687-E22B-3CCDA4AB9136}"/>
              </a:ext>
            </a:extLst>
          </p:cNvPr>
          <p:cNvSpPr/>
          <p:nvPr/>
        </p:nvSpPr>
        <p:spPr>
          <a:xfrm>
            <a:off x="10279974" y="3431294"/>
            <a:ext cx="285008" cy="28500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E8EAC6-C36D-4CBC-0C73-0FBDD4D90DA4}"/>
              </a:ext>
            </a:extLst>
          </p:cNvPr>
          <p:cNvSpPr/>
          <p:nvPr/>
        </p:nvSpPr>
        <p:spPr>
          <a:xfrm>
            <a:off x="8213667" y="3431293"/>
            <a:ext cx="285008" cy="28500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C09E53-678D-3CFE-D2A1-AE6CEFC8A64B}"/>
                  </a:ext>
                </a:extLst>
              </p:cNvPr>
              <p:cNvSpPr txBox="1"/>
              <p:nvPr/>
            </p:nvSpPr>
            <p:spPr>
              <a:xfrm>
                <a:off x="8167916" y="3815887"/>
                <a:ext cx="3626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C09E53-678D-3CFE-D2A1-AE6CEFC8A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916" y="3815887"/>
                <a:ext cx="362663" cy="285912"/>
              </a:xfrm>
              <a:prstGeom prst="rect">
                <a:avLst/>
              </a:prstGeom>
              <a:blipFill>
                <a:blip r:embed="rId2"/>
                <a:stretch>
                  <a:fillRect l="-13559" t="-6383" r="-1016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DB1561-1D67-6436-EAB3-EF2C45044AA1}"/>
                  </a:ext>
                </a:extLst>
              </p:cNvPr>
              <p:cNvSpPr txBox="1"/>
              <p:nvPr/>
            </p:nvSpPr>
            <p:spPr>
              <a:xfrm>
                <a:off x="10279974" y="3769882"/>
                <a:ext cx="582275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DB1561-1D67-6436-EAB3-EF2C45044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9974" y="3769882"/>
                <a:ext cx="582275" cy="285912"/>
              </a:xfrm>
              <a:prstGeom prst="rect">
                <a:avLst/>
              </a:prstGeom>
              <a:blipFill>
                <a:blip r:embed="rId3"/>
                <a:stretch>
                  <a:fillRect l="-6250" t="-4255" r="-5208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AA5DBB-6C50-B1BC-A066-D64AEF3DDA9A}"/>
                  </a:ext>
                </a:extLst>
              </p:cNvPr>
              <p:cNvSpPr txBox="1"/>
              <p:nvPr/>
            </p:nvSpPr>
            <p:spPr>
              <a:xfrm>
                <a:off x="10132655" y="1274717"/>
                <a:ext cx="801886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AA5DBB-6C50-B1BC-A066-D64AEF3DD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655" y="1274717"/>
                <a:ext cx="801886" cy="285912"/>
              </a:xfrm>
              <a:prstGeom prst="rect">
                <a:avLst/>
              </a:prstGeom>
              <a:blipFill>
                <a:blip r:embed="rId4"/>
                <a:stretch>
                  <a:fillRect l="-4545" t="-6383" r="-15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C3C02D-3FDC-936D-6117-C786C6E2D158}"/>
                  </a:ext>
                </a:extLst>
              </p:cNvPr>
              <p:cNvSpPr txBox="1"/>
              <p:nvPr/>
            </p:nvSpPr>
            <p:spPr>
              <a:xfrm>
                <a:off x="8028835" y="1274717"/>
                <a:ext cx="582275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C3C02D-3FDC-936D-6117-C786C6E2D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835" y="1274717"/>
                <a:ext cx="582275" cy="285912"/>
              </a:xfrm>
              <a:prstGeom prst="rect">
                <a:avLst/>
              </a:prstGeom>
              <a:blipFill>
                <a:blip r:embed="rId5"/>
                <a:stretch>
                  <a:fillRect l="-6250" t="-6383" r="-312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05213789-C5A9-4820-9D81-AC6238FA644E}"/>
              </a:ext>
            </a:extLst>
          </p:cNvPr>
          <p:cNvSpPr/>
          <p:nvPr/>
        </p:nvSpPr>
        <p:spPr>
          <a:xfrm>
            <a:off x="9799023" y="2855341"/>
            <a:ext cx="170213" cy="16427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856451-CC94-7EB8-6BF0-247FB5099AF3}"/>
                  </a:ext>
                </a:extLst>
              </p:cNvPr>
              <p:cNvSpPr txBox="1"/>
              <p:nvPr/>
            </p:nvSpPr>
            <p:spPr>
              <a:xfrm>
                <a:off x="9972030" y="2742617"/>
                <a:ext cx="195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856451-CC94-7EB8-6BF0-247FB509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030" y="2742617"/>
                <a:ext cx="195182" cy="276999"/>
              </a:xfrm>
              <a:prstGeom prst="rect">
                <a:avLst/>
              </a:prstGeom>
              <a:blipFill>
                <a:blip r:embed="rId6"/>
                <a:stretch>
                  <a:fillRect l="-28125" r="-2500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B866E6-885F-4970-86C0-C9F63CCD6DFF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9884130" y="3019616"/>
            <a:ext cx="3958" cy="560119"/>
          </a:xfrm>
          <a:prstGeom prst="line">
            <a:avLst/>
          </a:prstGeom>
          <a:ln w="38100">
            <a:solidFill>
              <a:srgbClr val="000000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97C4C3-BBE2-7644-9693-7011C8A3BF54}"/>
              </a:ext>
            </a:extLst>
          </p:cNvPr>
          <p:cNvCxnSpPr>
            <a:cxnSpLocks/>
          </p:cNvCxnSpPr>
          <p:nvPr/>
        </p:nvCxnSpPr>
        <p:spPr>
          <a:xfrm>
            <a:off x="9884129" y="1768748"/>
            <a:ext cx="1979" cy="1086593"/>
          </a:xfrm>
          <a:prstGeom prst="line">
            <a:avLst/>
          </a:prstGeom>
          <a:ln w="38100">
            <a:solidFill>
              <a:srgbClr val="000000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919267-88FB-6522-9386-44F4F7A31A0E}"/>
              </a:ext>
            </a:extLst>
          </p:cNvPr>
          <p:cNvCxnSpPr/>
          <p:nvPr/>
        </p:nvCxnSpPr>
        <p:spPr>
          <a:xfrm>
            <a:off x="8356171" y="3787553"/>
            <a:ext cx="1527958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63F7277-817C-18E9-8B99-DB0612FD1040}"/>
              </a:ext>
            </a:extLst>
          </p:cNvPr>
          <p:cNvCxnSpPr/>
          <p:nvPr/>
        </p:nvCxnSpPr>
        <p:spPr>
          <a:xfrm>
            <a:off x="8356171" y="1574030"/>
            <a:ext cx="1527958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955769-9317-99CD-8992-727F2FADA8C5}"/>
                  </a:ext>
                </a:extLst>
              </p:cNvPr>
              <p:cNvSpPr txBox="1"/>
              <p:nvPr/>
            </p:nvSpPr>
            <p:spPr>
              <a:xfrm>
                <a:off x="9014222" y="1297031"/>
                <a:ext cx="1762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955769-9317-99CD-8992-727F2FAD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222" y="1297031"/>
                <a:ext cx="176267" cy="276999"/>
              </a:xfrm>
              <a:prstGeom prst="rect">
                <a:avLst/>
              </a:prstGeom>
              <a:blipFill>
                <a:blip r:embed="rId7"/>
                <a:stretch>
                  <a:fillRect l="-17241" r="-1379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F20D9F-D666-6F85-F81E-77614062436C}"/>
                  </a:ext>
                </a:extLst>
              </p:cNvPr>
              <p:cNvSpPr txBox="1"/>
              <p:nvPr/>
            </p:nvSpPr>
            <p:spPr>
              <a:xfrm>
                <a:off x="9014222" y="3784099"/>
                <a:ext cx="1762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F20D9F-D666-6F85-F81E-776140624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222" y="3784099"/>
                <a:ext cx="176267" cy="276999"/>
              </a:xfrm>
              <a:prstGeom prst="rect">
                <a:avLst/>
              </a:prstGeom>
              <a:blipFill>
                <a:blip r:embed="rId8"/>
                <a:stretch>
                  <a:fillRect l="-17241" r="-1379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28639B-F516-1C7A-CE5D-CBFFB07D1867}"/>
                  </a:ext>
                </a:extLst>
              </p:cNvPr>
              <p:cNvSpPr txBox="1"/>
              <p:nvPr/>
            </p:nvSpPr>
            <p:spPr>
              <a:xfrm>
                <a:off x="1355988" y="2049338"/>
                <a:ext cx="28071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28639B-F516-1C7A-CE5D-CBFFB07D1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988" y="2049338"/>
                <a:ext cx="2807179" cy="276999"/>
              </a:xfrm>
              <a:prstGeom prst="rect">
                <a:avLst/>
              </a:prstGeom>
              <a:blipFill>
                <a:blip r:embed="rId9"/>
                <a:stretch>
                  <a:fillRect l="-2386" r="-2169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05DBAC-6B49-E49B-3B36-A8334A2BF901}"/>
                  </a:ext>
                </a:extLst>
              </p:cNvPr>
              <p:cNvSpPr txBox="1"/>
              <p:nvPr/>
            </p:nvSpPr>
            <p:spPr>
              <a:xfrm>
                <a:off x="1355988" y="2539792"/>
                <a:ext cx="2318904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05DBAC-6B49-E49B-3B36-A8334A2BF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988" y="2539792"/>
                <a:ext cx="2318904" cy="285912"/>
              </a:xfrm>
              <a:prstGeom prst="rect">
                <a:avLst/>
              </a:prstGeom>
              <a:blipFill>
                <a:blip r:embed="rId10"/>
                <a:stretch>
                  <a:fillRect l="-787" t="-6383" r="-2887" b="-36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C5205D2-C969-2FC9-47E5-44FBF6A2922F}"/>
                  </a:ext>
                </a:extLst>
              </p:cNvPr>
              <p:cNvSpPr txBox="1"/>
              <p:nvPr/>
            </p:nvSpPr>
            <p:spPr>
              <a:xfrm>
                <a:off x="1355988" y="2976583"/>
                <a:ext cx="2977738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C5205D2-C969-2FC9-47E5-44FBF6A29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988" y="2976583"/>
                <a:ext cx="2977738" cy="285912"/>
              </a:xfrm>
              <a:prstGeom prst="rect">
                <a:avLst/>
              </a:prstGeom>
              <a:blipFill>
                <a:blip r:embed="rId11"/>
                <a:stretch>
                  <a:fillRect l="-613" t="-4255" r="-2045" b="-36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BE636DF6-5A90-281D-9D25-5966F9394E3E}"/>
              </a:ext>
            </a:extLst>
          </p:cNvPr>
          <p:cNvSpPr/>
          <p:nvPr/>
        </p:nvSpPr>
        <p:spPr>
          <a:xfrm>
            <a:off x="9741625" y="1626244"/>
            <a:ext cx="285008" cy="28500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076B1A1-F20C-7488-BCF5-6F7971B27DB8}"/>
              </a:ext>
            </a:extLst>
          </p:cNvPr>
          <p:cNvSpPr/>
          <p:nvPr/>
        </p:nvSpPr>
        <p:spPr>
          <a:xfrm>
            <a:off x="9741625" y="3431292"/>
            <a:ext cx="285008" cy="28500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594276-ED73-63F6-3AF1-ADCDE7BFFCB0}"/>
                  </a:ext>
                </a:extLst>
              </p:cNvPr>
              <p:cNvSpPr txBox="1"/>
              <p:nvPr/>
            </p:nvSpPr>
            <p:spPr>
              <a:xfrm>
                <a:off x="9366213" y="3109986"/>
                <a:ext cx="1974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594276-ED73-63F6-3AF1-ADCDE7BFF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13" y="3109986"/>
                <a:ext cx="197490" cy="276999"/>
              </a:xfrm>
              <a:prstGeom prst="rect">
                <a:avLst/>
              </a:prstGeom>
              <a:blipFill>
                <a:blip r:embed="rId12"/>
                <a:stretch>
                  <a:fillRect l="-27273" r="-212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EA250-5951-776B-0894-95BB71838470}"/>
                  </a:ext>
                </a:extLst>
              </p:cNvPr>
              <p:cNvSpPr txBox="1"/>
              <p:nvPr/>
            </p:nvSpPr>
            <p:spPr>
              <a:xfrm>
                <a:off x="1355988" y="3498584"/>
                <a:ext cx="2195153" cy="3272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EA250-5951-776B-0894-95BB71838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988" y="3498584"/>
                <a:ext cx="2195153" cy="327269"/>
              </a:xfrm>
              <a:prstGeom prst="rect">
                <a:avLst/>
              </a:prstGeom>
              <a:blipFill>
                <a:blip r:embed="rId13"/>
                <a:stretch>
                  <a:fillRect l="-1939" t="-3704" r="-2770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A8A7993-06A7-2DE6-C010-EA9DE741BAB0}"/>
                  </a:ext>
                </a:extLst>
              </p:cNvPr>
              <p:cNvSpPr txBox="1"/>
              <p:nvPr/>
            </p:nvSpPr>
            <p:spPr>
              <a:xfrm>
                <a:off x="9787374" y="3776505"/>
                <a:ext cx="297197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A8A7993-06A7-2DE6-C010-EA9DE741B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374" y="3776505"/>
                <a:ext cx="297197" cy="285912"/>
              </a:xfrm>
              <a:prstGeom prst="rect">
                <a:avLst/>
              </a:prstGeom>
              <a:blipFill>
                <a:blip r:embed="rId14"/>
                <a:stretch>
                  <a:fillRect l="-10417" t="-6522" r="-125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A3D09-2D79-E09A-2C7C-CA43D2C86537}"/>
                  </a:ext>
                </a:extLst>
              </p:cNvPr>
              <p:cNvSpPr txBox="1"/>
              <p:nvPr/>
            </p:nvSpPr>
            <p:spPr>
              <a:xfrm>
                <a:off x="9260792" y="1856325"/>
                <a:ext cx="516808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A3D09-2D79-E09A-2C7C-CA43D2C86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792" y="1856325"/>
                <a:ext cx="516808" cy="285912"/>
              </a:xfrm>
              <a:prstGeom prst="rect">
                <a:avLst/>
              </a:prstGeom>
              <a:blipFill>
                <a:blip r:embed="rId15"/>
                <a:stretch>
                  <a:fillRect l="-4706" t="-6522" r="-352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55764C2-B7B3-91F8-5AF2-6E3BA378AD9F}"/>
              </a:ext>
            </a:extLst>
          </p:cNvPr>
          <p:cNvCxnSpPr>
            <a:cxnSpLocks/>
          </p:cNvCxnSpPr>
          <p:nvPr/>
        </p:nvCxnSpPr>
        <p:spPr>
          <a:xfrm flipV="1">
            <a:off x="9593174" y="2937478"/>
            <a:ext cx="0" cy="622016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6B21E6C-6EE6-1EA5-8522-1253D338AAEE}"/>
              </a:ext>
            </a:extLst>
          </p:cNvPr>
          <p:cNvSpPr txBox="1"/>
          <p:nvPr/>
        </p:nvSpPr>
        <p:spPr>
          <a:xfrm>
            <a:off x="1355987" y="4610936"/>
            <a:ext cx="2206513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Це наш остаточний інтерпольований колір!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89C38B-8845-2852-02F7-8399EEB813D4}"/>
              </a:ext>
            </a:extLst>
          </p:cNvPr>
          <p:cNvSpPr/>
          <p:nvPr/>
        </p:nvSpPr>
        <p:spPr>
          <a:xfrm>
            <a:off x="1355987" y="3435197"/>
            <a:ext cx="2206513" cy="500178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D8792B-509D-B073-819F-354F5C793356}"/>
              </a:ext>
            </a:extLst>
          </p:cNvPr>
          <p:cNvCxnSpPr>
            <a:cxnSpLocks/>
            <a:stCxn id="40" idx="0"/>
            <a:endCxn id="41" idx="2"/>
          </p:cNvCxnSpPr>
          <p:nvPr/>
        </p:nvCxnSpPr>
        <p:spPr>
          <a:xfrm flipV="1">
            <a:off x="2459244" y="3935375"/>
            <a:ext cx="0" cy="675561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18EA03A-16BA-04DC-3BE4-D59B103249BF}"/>
                  </a:ext>
                </a:extLst>
              </p:cNvPr>
              <p:cNvSpPr txBox="1"/>
              <p:nvPr/>
            </p:nvSpPr>
            <p:spPr>
              <a:xfrm>
                <a:off x="4042396" y="4632556"/>
                <a:ext cx="4313775" cy="92333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YouTube Sans"/>
                  </a:rPr>
                  <a:t>Щоби обчислити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та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,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 ми знову так як попередньо знаходимо відсотки довжини між текселями у просторі текселів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18EA03A-16BA-04DC-3BE4-D59B10324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396" y="4632556"/>
                <a:ext cx="4313775" cy="923330"/>
              </a:xfrm>
              <a:prstGeom prst="rect">
                <a:avLst/>
              </a:prstGeom>
              <a:blipFill>
                <a:blip r:embed="rId16"/>
                <a:stretch>
                  <a:fillRect l="-1130" t="-3974" r="-183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942E0F-BD4D-987C-3D5D-3F74E41EF9AE}"/>
                  </a:ext>
                </a:extLst>
              </p:cNvPr>
              <p:cNvSpPr txBox="1"/>
              <p:nvPr/>
            </p:nvSpPr>
            <p:spPr>
              <a:xfrm>
                <a:off x="4565385" y="2098488"/>
                <a:ext cx="19706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𝑓𝑙𝑜𝑜𝑟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942E0F-BD4D-987C-3D5D-3F74E41EF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385" y="2098488"/>
                <a:ext cx="1970668" cy="276999"/>
              </a:xfrm>
              <a:prstGeom prst="rect">
                <a:avLst/>
              </a:prstGeom>
              <a:blipFill>
                <a:blip r:embed="rId17"/>
                <a:stretch>
                  <a:fillRect l="-929" r="-371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6E6B526-39F8-0D23-8ECD-B1749D42953B}"/>
                  </a:ext>
                </a:extLst>
              </p:cNvPr>
              <p:cNvSpPr txBox="1"/>
              <p:nvPr/>
            </p:nvSpPr>
            <p:spPr>
              <a:xfrm>
                <a:off x="4528901" y="2593153"/>
                <a:ext cx="2007153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𝑓𝑙𝑜𝑜𝑟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6E6B526-39F8-0D23-8ECD-B1749D429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901" y="2593153"/>
                <a:ext cx="2007153" cy="298928"/>
              </a:xfrm>
              <a:prstGeom prst="rect">
                <a:avLst/>
              </a:prstGeom>
              <a:blipFill>
                <a:blip r:embed="rId18"/>
                <a:stretch>
                  <a:fillRect l="-2128" r="-3647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40EBB0F-54D7-4AFE-3422-24CEE13E58CF}"/>
              </a:ext>
            </a:extLst>
          </p:cNvPr>
          <p:cNvCxnSpPr>
            <a:stCxn id="13" idx="2"/>
          </p:cNvCxnSpPr>
          <p:nvPr/>
        </p:nvCxnSpPr>
        <p:spPr>
          <a:xfrm flipH="1" flipV="1">
            <a:off x="8356171" y="2937478"/>
            <a:ext cx="1442852" cy="1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1946204-B8D7-6382-1843-46280E61CEC4}"/>
              </a:ext>
            </a:extLst>
          </p:cNvPr>
          <p:cNvCxnSpPr/>
          <p:nvPr/>
        </p:nvCxnSpPr>
        <p:spPr>
          <a:xfrm>
            <a:off x="8356171" y="1768748"/>
            <a:ext cx="1527958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080F236-1F04-0992-BEC2-CABED2E5799C}"/>
              </a:ext>
            </a:extLst>
          </p:cNvPr>
          <p:cNvCxnSpPr/>
          <p:nvPr/>
        </p:nvCxnSpPr>
        <p:spPr>
          <a:xfrm>
            <a:off x="8356171" y="3579735"/>
            <a:ext cx="1527958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0EC581-CFE0-33F8-F4AF-2DE4480BFA3D}"/>
              </a:ext>
            </a:extLst>
          </p:cNvPr>
          <p:cNvCxnSpPr>
            <a:cxnSpLocks/>
          </p:cNvCxnSpPr>
          <p:nvPr/>
        </p:nvCxnSpPr>
        <p:spPr>
          <a:xfrm>
            <a:off x="8356171" y="3579735"/>
            <a:ext cx="2066307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C90DDE0-DD0B-40E7-2AC8-1699D94AA4A1}"/>
              </a:ext>
            </a:extLst>
          </p:cNvPr>
          <p:cNvCxnSpPr>
            <a:cxnSpLocks/>
          </p:cNvCxnSpPr>
          <p:nvPr/>
        </p:nvCxnSpPr>
        <p:spPr>
          <a:xfrm>
            <a:off x="8356171" y="1768748"/>
            <a:ext cx="2066307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B2563EC-9083-DB4E-B441-522BB13EFA7D}"/>
              </a:ext>
            </a:extLst>
          </p:cNvPr>
          <p:cNvCxnSpPr>
            <a:cxnSpLocks/>
          </p:cNvCxnSpPr>
          <p:nvPr/>
        </p:nvCxnSpPr>
        <p:spPr>
          <a:xfrm>
            <a:off x="8356171" y="2937478"/>
            <a:ext cx="2066307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CF1D5A3-2F78-7251-9EE3-E1ECE03AC2BA}"/>
              </a:ext>
            </a:extLst>
          </p:cNvPr>
          <p:cNvCxnSpPr>
            <a:cxnSpLocks/>
          </p:cNvCxnSpPr>
          <p:nvPr/>
        </p:nvCxnSpPr>
        <p:spPr>
          <a:xfrm flipV="1">
            <a:off x="9881336" y="2916068"/>
            <a:ext cx="6752" cy="6671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087481A-B532-0253-FD32-9D64E57BEA96}"/>
              </a:ext>
            </a:extLst>
          </p:cNvPr>
          <p:cNvCxnSpPr>
            <a:cxnSpLocks/>
          </p:cNvCxnSpPr>
          <p:nvPr/>
        </p:nvCxnSpPr>
        <p:spPr>
          <a:xfrm flipV="1">
            <a:off x="8351398" y="2930690"/>
            <a:ext cx="6752" cy="6671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AC69CC-D3B9-91D8-2A9B-45A0F059A0DC}"/>
              </a:ext>
            </a:extLst>
          </p:cNvPr>
          <p:cNvCxnSpPr>
            <a:cxnSpLocks/>
          </p:cNvCxnSpPr>
          <p:nvPr/>
        </p:nvCxnSpPr>
        <p:spPr>
          <a:xfrm flipV="1">
            <a:off x="9881336" y="1768747"/>
            <a:ext cx="6752" cy="1790747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BA2053A-B9DF-3C70-D175-32BAF37D1F3D}"/>
              </a:ext>
            </a:extLst>
          </p:cNvPr>
          <p:cNvCxnSpPr>
            <a:cxnSpLocks/>
          </p:cNvCxnSpPr>
          <p:nvPr/>
        </p:nvCxnSpPr>
        <p:spPr>
          <a:xfrm flipV="1">
            <a:off x="8356171" y="1768747"/>
            <a:ext cx="0" cy="182906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67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  <p:bldP spid="28" grpId="0" animBg="1"/>
      <p:bldP spid="29" grpId="0" animBg="1"/>
      <p:bldP spid="31" grpId="0"/>
      <p:bldP spid="32" grpId="0"/>
      <p:bldP spid="33" grpId="0"/>
      <p:bldP spid="34" grpId="0"/>
      <p:bldP spid="40" grpId="0" animBg="1"/>
      <p:bldP spid="41" grpId="0" animBg="1"/>
      <p:bldP spid="38" grpId="0" animBg="1"/>
      <p:bldP spid="39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9721-2181-A6AD-DCAB-FE322E2B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0" i="0" dirty="0">
                <a:solidFill>
                  <a:srgbClr val="000000"/>
                </a:solidFill>
                <a:effectLst/>
                <a:latin typeface="YouTube Sans"/>
              </a:rPr>
              <a:t>Білінійна Інтерполяція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A4D06-D0DF-D892-1AF9-268315848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5055801" cy="694706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Одна річ, яку ми вміло проігнорували, це те, як ми інтерполюємо межі нашої текстури</a:t>
            </a:r>
            <a:endParaRPr lang="en-US" dirty="0">
              <a:latin typeface="YouTube San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8149B82-776A-7FF1-A8BB-DAE31B640D7A}"/>
              </a:ext>
            </a:extLst>
          </p:cNvPr>
          <p:cNvSpPr/>
          <p:nvPr/>
        </p:nvSpPr>
        <p:spPr>
          <a:xfrm>
            <a:off x="7586479" y="1691322"/>
            <a:ext cx="813460" cy="7481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F92626-6A7D-EA32-D0E8-C0C7E3ECEE6E}"/>
              </a:ext>
            </a:extLst>
          </p:cNvPr>
          <p:cNvSpPr/>
          <p:nvPr/>
        </p:nvSpPr>
        <p:spPr>
          <a:xfrm>
            <a:off x="8399939" y="1691322"/>
            <a:ext cx="813460" cy="7481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6FF54-0837-9649-61C2-8242A22B59E0}"/>
              </a:ext>
            </a:extLst>
          </p:cNvPr>
          <p:cNvSpPr/>
          <p:nvPr/>
        </p:nvSpPr>
        <p:spPr>
          <a:xfrm>
            <a:off x="7586479" y="2439468"/>
            <a:ext cx="813460" cy="7481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A029FB-6BB9-531E-2AE9-EAD80C3E2373}"/>
              </a:ext>
            </a:extLst>
          </p:cNvPr>
          <p:cNvSpPr/>
          <p:nvPr/>
        </p:nvSpPr>
        <p:spPr>
          <a:xfrm>
            <a:off x="8399939" y="2439468"/>
            <a:ext cx="813460" cy="7481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B2C50DF-DB6A-633B-E2E9-BC35D928CE5F}"/>
              </a:ext>
            </a:extLst>
          </p:cNvPr>
          <p:cNvSpPr/>
          <p:nvPr/>
        </p:nvSpPr>
        <p:spPr>
          <a:xfrm>
            <a:off x="7921957" y="1994143"/>
            <a:ext cx="142504" cy="1317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6EE877-0A97-108C-305D-ED212B19C2D9}"/>
              </a:ext>
            </a:extLst>
          </p:cNvPr>
          <p:cNvSpPr/>
          <p:nvPr/>
        </p:nvSpPr>
        <p:spPr>
          <a:xfrm>
            <a:off x="8735417" y="1994143"/>
            <a:ext cx="142504" cy="1317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F0BF50F-4EEE-6FEA-058B-82E726A8204E}"/>
              </a:ext>
            </a:extLst>
          </p:cNvPr>
          <p:cNvSpPr/>
          <p:nvPr/>
        </p:nvSpPr>
        <p:spPr>
          <a:xfrm>
            <a:off x="8735417" y="2753045"/>
            <a:ext cx="142504" cy="1317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231AA2-EE21-A480-DD98-59A3077A1A57}"/>
              </a:ext>
            </a:extLst>
          </p:cNvPr>
          <p:cNvSpPr/>
          <p:nvPr/>
        </p:nvSpPr>
        <p:spPr>
          <a:xfrm>
            <a:off x="7921957" y="2753045"/>
            <a:ext cx="142504" cy="1317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8A55DE0-BC39-5862-99D5-A0C3B641FAD1}"/>
              </a:ext>
            </a:extLst>
          </p:cNvPr>
          <p:cNvSpPr/>
          <p:nvPr/>
        </p:nvSpPr>
        <p:spPr>
          <a:xfrm>
            <a:off x="8206449" y="2951010"/>
            <a:ext cx="142504" cy="13174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5A85CF8-A765-B3BB-ACE7-978C32CABD60}"/>
              </a:ext>
            </a:extLst>
          </p:cNvPr>
          <p:cNvSpPr/>
          <p:nvPr/>
        </p:nvSpPr>
        <p:spPr>
          <a:xfrm>
            <a:off x="8735417" y="3462552"/>
            <a:ext cx="142504" cy="131748"/>
          </a:xfrm>
          <a:prstGeom prst="ellipse">
            <a:avLst/>
          </a:prstGeom>
          <a:solidFill>
            <a:srgbClr val="6F6F74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387D7DF-A87E-EE3D-65A8-10F0468F93C1}"/>
              </a:ext>
            </a:extLst>
          </p:cNvPr>
          <p:cNvSpPr/>
          <p:nvPr/>
        </p:nvSpPr>
        <p:spPr>
          <a:xfrm>
            <a:off x="7921957" y="3462552"/>
            <a:ext cx="142504" cy="131748"/>
          </a:xfrm>
          <a:prstGeom prst="ellipse">
            <a:avLst/>
          </a:prstGeom>
          <a:solidFill>
            <a:srgbClr val="6F6F74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33CA97-0379-8BE3-0D28-D316A19E9C7E}"/>
              </a:ext>
            </a:extLst>
          </p:cNvPr>
          <p:cNvSpPr txBox="1"/>
          <p:nvPr/>
        </p:nvSpPr>
        <p:spPr>
          <a:xfrm>
            <a:off x="7118351" y="4351674"/>
            <a:ext cx="2584450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Ці тексели не існують, тож як ми виконуємо інтерполяцію без них?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41737A-433D-F286-6600-C5D8243E1043}"/>
              </a:ext>
            </a:extLst>
          </p:cNvPr>
          <p:cNvCxnSpPr>
            <a:cxnSpLocks/>
          </p:cNvCxnSpPr>
          <p:nvPr/>
        </p:nvCxnSpPr>
        <p:spPr>
          <a:xfrm flipV="1">
            <a:off x="7993209" y="3594300"/>
            <a:ext cx="0" cy="75737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92F6850-844B-A0FD-3785-EF8498E19713}"/>
              </a:ext>
            </a:extLst>
          </p:cNvPr>
          <p:cNvCxnSpPr>
            <a:cxnSpLocks/>
          </p:cNvCxnSpPr>
          <p:nvPr/>
        </p:nvCxnSpPr>
        <p:spPr>
          <a:xfrm flipV="1">
            <a:off x="8797664" y="3593668"/>
            <a:ext cx="0" cy="7580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57C7A8E-C7C1-ECFA-F110-A9EE21D0CD83}"/>
                  </a:ext>
                </a:extLst>
              </p:cNvPr>
              <p:cNvSpPr txBox="1"/>
              <p:nvPr/>
            </p:nvSpPr>
            <p:spPr>
              <a:xfrm>
                <a:off x="9264385" y="3049114"/>
                <a:ext cx="625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57C7A8E-C7C1-ECFA-F110-A9EE21D0C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385" y="3049114"/>
                <a:ext cx="625492" cy="276999"/>
              </a:xfrm>
              <a:prstGeom prst="rect">
                <a:avLst/>
              </a:prstGeom>
              <a:blipFill>
                <a:blip r:embed="rId2"/>
                <a:stretch>
                  <a:fillRect l="-3922" r="-784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84B293-D5E6-C314-5833-87FD207C4884}"/>
                  </a:ext>
                </a:extLst>
              </p:cNvPr>
              <p:cNvSpPr txBox="1"/>
              <p:nvPr/>
            </p:nvSpPr>
            <p:spPr>
              <a:xfrm>
                <a:off x="9281377" y="3389926"/>
                <a:ext cx="12554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=−0.5/2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84B293-D5E6-C314-5833-87FD207C4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377" y="3389926"/>
                <a:ext cx="1255472" cy="276999"/>
              </a:xfrm>
              <a:prstGeom prst="rect">
                <a:avLst/>
              </a:prstGeom>
              <a:blipFill>
                <a:blip r:embed="rId3"/>
                <a:stretch>
                  <a:fillRect l="-4878" t="-28261" r="-107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28D6C372-3EDC-FC76-B1F2-690B0820775C}"/>
              </a:ext>
            </a:extLst>
          </p:cNvPr>
          <p:cNvSpPr txBox="1">
            <a:spLocks/>
          </p:cNvSpPr>
          <p:nvPr/>
        </p:nvSpPr>
        <p:spPr>
          <a:xfrm>
            <a:off x="1261872" y="2439468"/>
            <a:ext cx="5055801" cy="365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YouTube Sans"/>
              </a:rPr>
              <a:t>Графічні процесори дають нам кілька варіантів обробки кордонів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Можна вибрати колір рамки</a:t>
            </a:r>
            <a:r>
              <a:rPr lang="en-US" dirty="0">
                <a:latin typeface="YouTube Sans"/>
              </a:rPr>
              <a:t>,</a:t>
            </a:r>
            <a:r>
              <a:rPr lang="uk-UA" dirty="0">
                <a:latin typeface="YouTube Sans"/>
              </a:rPr>
              <a:t> </a:t>
            </a:r>
            <a:r>
              <a:rPr lang="ru-RU" dirty="0">
                <a:latin typeface="YouTube Sans"/>
              </a:rPr>
              <a:t>щоб наші уявні точки текселів були рівного кольору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Можна повторити свою текстуру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Можна відобразити свою текстуру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...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Ми будемо застосовувати лише кольори рамки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33975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18" grpId="0" animBg="1"/>
      <p:bldP spid="51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49FE0-6549-BF15-C337-D46633EF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Текстура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CF14D-4FE0-3A04-CE1F-37B32E6AD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834128" cy="435133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Найчастіше, гри розв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язують цю проблему розміщуючи образ на поверхні трикутника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Ми цей метод називаємо </a:t>
            </a:r>
            <a:r>
              <a:rPr lang="uk-UA" b="1" dirty="0">
                <a:latin typeface="YouTube Sans"/>
              </a:rPr>
              <a:t>Текстура</a:t>
            </a:r>
            <a:r>
              <a:rPr lang="en-US" b="1" dirty="0">
                <a:latin typeface="YouTube Sans"/>
              </a:rPr>
              <a:t>/Texture Mapping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Нам потрібно знайти спосіб безперебійно </a:t>
            </a:r>
            <a:r>
              <a:rPr lang="uk-UA" dirty="0">
                <a:latin typeface="YouTube Sans"/>
              </a:rPr>
              <a:t>перетворити</a:t>
            </a:r>
            <a:r>
              <a:rPr lang="ru-RU" dirty="0">
                <a:latin typeface="YouTube Sans"/>
              </a:rPr>
              <a:t> зображення на поверхню трикутників</a:t>
            </a:r>
            <a:endParaRPr lang="en-US" dirty="0">
              <a:latin typeface="YouTube San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0F9E2C1-58DC-BF24-C6BB-5057A0209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55" y="1708201"/>
            <a:ext cx="5295238" cy="2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40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7CED-81CB-44C0-6D93-CAE6BD88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0" i="0" dirty="0">
                <a:solidFill>
                  <a:srgbClr val="000000"/>
                </a:solidFill>
                <a:effectLst/>
                <a:latin typeface="YouTube Sans"/>
              </a:rPr>
              <a:t>Білінійна Інтерполяція</a:t>
            </a:r>
            <a:r>
              <a:rPr lang="en-US" b="0" i="0" dirty="0">
                <a:solidFill>
                  <a:srgbClr val="000000"/>
                </a:solidFill>
                <a:effectLst/>
                <a:latin typeface="YouTube Sans"/>
              </a:rPr>
              <a:t> </a:t>
            </a:r>
            <a:r>
              <a:rPr lang="en-US" dirty="0">
                <a:latin typeface="YouTube Sans"/>
              </a:rPr>
              <a:t>– </a:t>
            </a:r>
            <a:r>
              <a:rPr lang="uk-UA" dirty="0">
                <a:latin typeface="YouTube Sans"/>
              </a:rPr>
              <a:t>Центри Текселів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A912E-62D8-5B3C-3946-204472A05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235818" cy="4923225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У відео про растеризацію, ми навчилися що піксели можна інтерпретувати як центрові точки квадрата</a:t>
            </a:r>
          </a:p>
          <a:p>
            <a:pPr lvl="1"/>
            <a:r>
              <a:rPr lang="uk-UA" dirty="0">
                <a:latin typeface="YouTube Sans"/>
              </a:rPr>
              <a:t>Тільки тоді коли ми їх з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являємо, вони стають квадратами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У білінійній інтерполяції, ми тексели у цей сам спосіб інтерпретуємо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Колір тільки зберігаємо у центрових точках текселя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Вживаємо лінійну інтерполяцію щоби </a:t>
            </a:r>
            <a:r>
              <a:rPr lang="en-US" dirty="0">
                <a:latin typeface="YouTube Sans"/>
              </a:rPr>
              <a:t>“</a:t>
            </a:r>
            <a:r>
              <a:rPr lang="uk-UA" dirty="0">
                <a:latin typeface="YouTube Sans"/>
              </a:rPr>
              <a:t>доповнити</a:t>
            </a:r>
            <a:r>
              <a:rPr lang="en-US" dirty="0">
                <a:latin typeface="YouTube Sans"/>
              </a:rPr>
              <a:t>” </a:t>
            </a:r>
            <a:r>
              <a:rPr lang="uk-UA" dirty="0">
                <a:latin typeface="YouTube Sans"/>
              </a:rPr>
              <a:t>текстуру</a:t>
            </a:r>
          </a:p>
          <a:p>
            <a:pPr lvl="1"/>
            <a:endParaRPr lang="en-US" dirty="0">
              <a:latin typeface="YouTube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34C1C2-4937-E81E-8447-3C1490B2D964}"/>
              </a:ext>
            </a:extLst>
          </p:cNvPr>
          <p:cNvSpPr/>
          <p:nvPr/>
        </p:nvSpPr>
        <p:spPr>
          <a:xfrm>
            <a:off x="7775228" y="232757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4C8CC76-B8AD-C2BB-0399-84C6555DC7A6}"/>
              </a:ext>
            </a:extLst>
          </p:cNvPr>
          <p:cNvSpPr/>
          <p:nvPr/>
        </p:nvSpPr>
        <p:spPr>
          <a:xfrm>
            <a:off x="7911141" y="24620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5FF2C-7199-F3BD-3CF8-26499F06F187}"/>
              </a:ext>
            </a:extLst>
          </p:cNvPr>
          <p:cNvSpPr/>
          <p:nvPr/>
        </p:nvSpPr>
        <p:spPr>
          <a:xfrm>
            <a:off x="8092773" y="232757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80DD57-4B1D-2EFB-E30A-789BF61EF649}"/>
              </a:ext>
            </a:extLst>
          </p:cNvPr>
          <p:cNvSpPr/>
          <p:nvPr/>
        </p:nvSpPr>
        <p:spPr>
          <a:xfrm>
            <a:off x="8410319" y="232757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726FDA-47B1-066C-0CE4-8238456F3BE2}"/>
              </a:ext>
            </a:extLst>
          </p:cNvPr>
          <p:cNvSpPr/>
          <p:nvPr/>
        </p:nvSpPr>
        <p:spPr>
          <a:xfrm>
            <a:off x="8546232" y="24620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A9F008-61A3-250E-CC5A-59844874F7FC}"/>
              </a:ext>
            </a:extLst>
          </p:cNvPr>
          <p:cNvSpPr/>
          <p:nvPr/>
        </p:nvSpPr>
        <p:spPr>
          <a:xfrm>
            <a:off x="8228686" y="246205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BE9C6-F3FE-AF9E-9AF8-B14626D9E94E}"/>
              </a:ext>
            </a:extLst>
          </p:cNvPr>
          <p:cNvSpPr/>
          <p:nvPr/>
        </p:nvSpPr>
        <p:spPr>
          <a:xfrm>
            <a:off x="7775227" y="264226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213A7B-F830-C47D-60D8-8FD30FC5C7B9}"/>
              </a:ext>
            </a:extLst>
          </p:cNvPr>
          <p:cNvSpPr/>
          <p:nvPr/>
        </p:nvSpPr>
        <p:spPr>
          <a:xfrm>
            <a:off x="7775227" y="295696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589BA5-378E-2BD1-9E09-87ECEAB54CC9}"/>
              </a:ext>
            </a:extLst>
          </p:cNvPr>
          <p:cNvSpPr/>
          <p:nvPr/>
        </p:nvSpPr>
        <p:spPr>
          <a:xfrm>
            <a:off x="7911140" y="277675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9EFAF6-1949-9AA8-9B06-32A4C48DC2F0}"/>
              </a:ext>
            </a:extLst>
          </p:cNvPr>
          <p:cNvSpPr/>
          <p:nvPr/>
        </p:nvSpPr>
        <p:spPr>
          <a:xfrm>
            <a:off x="7911140" y="309144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DD3BB-4FFD-0007-2F52-33CD1310804F}"/>
              </a:ext>
            </a:extLst>
          </p:cNvPr>
          <p:cNvSpPr/>
          <p:nvPr/>
        </p:nvSpPr>
        <p:spPr>
          <a:xfrm>
            <a:off x="8092772" y="264226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068AA4-FAB4-B5FC-BE18-ADE77892F8D2}"/>
              </a:ext>
            </a:extLst>
          </p:cNvPr>
          <p:cNvSpPr/>
          <p:nvPr/>
        </p:nvSpPr>
        <p:spPr>
          <a:xfrm>
            <a:off x="8410318" y="264226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FF73F9-E6EE-CA03-D7D4-4E3E44996D60}"/>
              </a:ext>
            </a:extLst>
          </p:cNvPr>
          <p:cNvSpPr/>
          <p:nvPr/>
        </p:nvSpPr>
        <p:spPr>
          <a:xfrm>
            <a:off x="8092772" y="295696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997FBA-B559-CDD1-ECC3-627E64ED670A}"/>
              </a:ext>
            </a:extLst>
          </p:cNvPr>
          <p:cNvSpPr/>
          <p:nvPr/>
        </p:nvSpPr>
        <p:spPr>
          <a:xfrm>
            <a:off x="8410318" y="295696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882289-A1EB-DDEE-39BB-0E1EFA3F0C23}"/>
              </a:ext>
            </a:extLst>
          </p:cNvPr>
          <p:cNvSpPr/>
          <p:nvPr/>
        </p:nvSpPr>
        <p:spPr>
          <a:xfrm>
            <a:off x="8228685" y="277675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0DDABC8-D0A3-4A45-1E8F-45D00771EF8A}"/>
              </a:ext>
            </a:extLst>
          </p:cNvPr>
          <p:cNvSpPr/>
          <p:nvPr/>
        </p:nvSpPr>
        <p:spPr>
          <a:xfrm>
            <a:off x="8546231" y="277675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05DF3D0-E0C2-7ECC-15F7-6AFE63E513C4}"/>
              </a:ext>
            </a:extLst>
          </p:cNvPr>
          <p:cNvSpPr/>
          <p:nvPr/>
        </p:nvSpPr>
        <p:spPr>
          <a:xfrm>
            <a:off x="8546231" y="309144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82E8E6-B694-2C15-946F-749282244DAF}"/>
              </a:ext>
            </a:extLst>
          </p:cNvPr>
          <p:cNvSpPr/>
          <p:nvPr/>
        </p:nvSpPr>
        <p:spPr>
          <a:xfrm>
            <a:off x="8228685" y="30914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623C3D-9C1D-617B-732F-A56247BC0F46}"/>
              </a:ext>
            </a:extLst>
          </p:cNvPr>
          <p:cNvSpPr/>
          <p:nvPr/>
        </p:nvSpPr>
        <p:spPr>
          <a:xfrm>
            <a:off x="8727863" y="232757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549A38-3C66-2961-85BF-B3086B99E239}"/>
              </a:ext>
            </a:extLst>
          </p:cNvPr>
          <p:cNvSpPr/>
          <p:nvPr/>
        </p:nvSpPr>
        <p:spPr>
          <a:xfrm>
            <a:off x="9045409" y="232757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7806183-00E8-6324-AF68-8A84BB4E0A44}"/>
              </a:ext>
            </a:extLst>
          </p:cNvPr>
          <p:cNvSpPr/>
          <p:nvPr/>
        </p:nvSpPr>
        <p:spPr>
          <a:xfrm>
            <a:off x="9181322" y="24620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ED3163C-0844-4AA7-9FFC-1E501024599B}"/>
              </a:ext>
            </a:extLst>
          </p:cNvPr>
          <p:cNvSpPr/>
          <p:nvPr/>
        </p:nvSpPr>
        <p:spPr>
          <a:xfrm>
            <a:off x="8863776" y="246205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F1EB04-D22D-EDB2-21DB-1A65DAA3B441}"/>
              </a:ext>
            </a:extLst>
          </p:cNvPr>
          <p:cNvSpPr/>
          <p:nvPr/>
        </p:nvSpPr>
        <p:spPr>
          <a:xfrm>
            <a:off x="9362954" y="232757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3DABCE-0043-BDAE-9BC2-BBA2CA5FC738}"/>
              </a:ext>
            </a:extLst>
          </p:cNvPr>
          <p:cNvSpPr/>
          <p:nvPr/>
        </p:nvSpPr>
        <p:spPr>
          <a:xfrm>
            <a:off x="9680500" y="232757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A0E2342-2C8E-2944-ADD1-AD7123E67907}"/>
              </a:ext>
            </a:extLst>
          </p:cNvPr>
          <p:cNvSpPr/>
          <p:nvPr/>
        </p:nvSpPr>
        <p:spPr>
          <a:xfrm>
            <a:off x="9816413" y="24620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F39A0-29D8-42AE-DBC6-B26BCF86810B}"/>
              </a:ext>
            </a:extLst>
          </p:cNvPr>
          <p:cNvSpPr/>
          <p:nvPr/>
        </p:nvSpPr>
        <p:spPr>
          <a:xfrm>
            <a:off x="9498867" y="246205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C1BDF4-7B37-87FF-7785-5C718CE66CF3}"/>
              </a:ext>
            </a:extLst>
          </p:cNvPr>
          <p:cNvSpPr/>
          <p:nvPr/>
        </p:nvSpPr>
        <p:spPr>
          <a:xfrm>
            <a:off x="9045408" y="264226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F1F9B32-2237-63BA-2523-BA87FEFC7A86}"/>
              </a:ext>
            </a:extLst>
          </p:cNvPr>
          <p:cNvSpPr/>
          <p:nvPr/>
        </p:nvSpPr>
        <p:spPr>
          <a:xfrm>
            <a:off x="9181321" y="277675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4FECDD-6F1F-80ED-2D9B-AC77F323A5F1}"/>
              </a:ext>
            </a:extLst>
          </p:cNvPr>
          <p:cNvSpPr/>
          <p:nvPr/>
        </p:nvSpPr>
        <p:spPr>
          <a:xfrm>
            <a:off x="9362953" y="264226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F4DC8-0F8D-7A25-C679-69B5678D8042}"/>
              </a:ext>
            </a:extLst>
          </p:cNvPr>
          <p:cNvSpPr/>
          <p:nvPr/>
        </p:nvSpPr>
        <p:spPr>
          <a:xfrm>
            <a:off x="9680499" y="264226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CFC350-7101-F18A-502B-4B2B8B142D9B}"/>
              </a:ext>
            </a:extLst>
          </p:cNvPr>
          <p:cNvSpPr/>
          <p:nvPr/>
        </p:nvSpPr>
        <p:spPr>
          <a:xfrm>
            <a:off x="9362953" y="295696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B5D362-E897-77E8-C03B-F30B3542987F}"/>
              </a:ext>
            </a:extLst>
          </p:cNvPr>
          <p:cNvSpPr/>
          <p:nvPr/>
        </p:nvSpPr>
        <p:spPr>
          <a:xfrm>
            <a:off x="9680499" y="295696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FD6CC4E-DC0A-7E46-4893-861F1DAB3587}"/>
              </a:ext>
            </a:extLst>
          </p:cNvPr>
          <p:cNvSpPr/>
          <p:nvPr/>
        </p:nvSpPr>
        <p:spPr>
          <a:xfrm>
            <a:off x="9498866" y="277675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9A3380C-E16F-9C79-278C-2ECAA23ABB25}"/>
              </a:ext>
            </a:extLst>
          </p:cNvPr>
          <p:cNvSpPr/>
          <p:nvPr/>
        </p:nvSpPr>
        <p:spPr>
          <a:xfrm>
            <a:off x="9816412" y="277675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83962F-1F28-4E2E-26D7-1B110D410E54}"/>
              </a:ext>
            </a:extLst>
          </p:cNvPr>
          <p:cNvSpPr/>
          <p:nvPr/>
        </p:nvSpPr>
        <p:spPr>
          <a:xfrm>
            <a:off x="9816412" y="309144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B3B0F1F-688B-4CA6-8242-26CB7FC997DE}"/>
              </a:ext>
            </a:extLst>
          </p:cNvPr>
          <p:cNvSpPr/>
          <p:nvPr/>
        </p:nvSpPr>
        <p:spPr>
          <a:xfrm>
            <a:off x="9498866" y="30914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65A1ABA-F3E6-0808-96C3-6B59B421C668}"/>
              </a:ext>
            </a:extLst>
          </p:cNvPr>
          <p:cNvSpPr/>
          <p:nvPr/>
        </p:nvSpPr>
        <p:spPr>
          <a:xfrm>
            <a:off x="7775227" y="327165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1B081F-0494-DF3F-471F-B11DC5B7D863}"/>
              </a:ext>
            </a:extLst>
          </p:cNvPr>
          <p:cNvSpPr/>
          <p:nvPr/>
        </p:nvSpPr>
        <p:spPr>
          <a:xfrm>
            <a:off x="7775227" y="358634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AB49F02-67A9-FF57-2242-B4DC51208618}"/>
              </a:ext>
            </a:extLst>
          </p:cNvPr>
          <p:cNvSpPr/>
          <p:nvPr/>
        </p:nvSpPr>
        <p:spPr>
          <a:xfrm>
            <a:off x="7911140" y="34061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D59F873-8183-F6E6-C39A-C08CBFCF35E9}"/>
              </a:ext>
            </a:extLst>
          </p:cNvPr>
          <p:cNvSpPr/>
          <p:nvPr/>
        </p:nvSpPr>
        <p:spPr>
          <a:xfrm>
            <a:off x="7911140" y="372083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FE12D4-53A8-994C-CFD6-CC6511974D4E}"/>
              </a:ext>
            </a:extLst>
          </p:cNvPr>
          <p:cNvSpPr/>
          <p:nvPr/>
        </p:nvSpPr>
        <p:spPr>
          <a:xfrm>
            <a:off x="8092772" y="327165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D2C5FF0-0273-D53C-1C45-C596FFA3CC9C}"/>
              </a:ext>
            </a:extLst>
          </p:cNvPr>
          <p:cNvSpPr/>
          <p:nvPr/>
        </p:nvSpPr>
        <p:spPr>
          <a:xfrm>
            <a:off x="8092772" y="358634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9D72ED3-FD60-C658-85C6-B38DFAACA121}"/>
              </a:ext>
            </a:extLst>
          </p:cNvPr>
          <p:cNvSpPr/>
          <p:nvPr/>
        </p:nvSpPr>
        <p:spPr>
          <a:xfrm>
            <a:off x="8228685" y="34061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5BC27A2-A6DC-0320-B53A-707105F7C794}"/>
              </a:ext>
            </a:extLst>
          </p:cNvPr>
          <p:cNvSpPr/>
          <p:nvPr/>
        </p:nvSpPr>
        <p:spPr>
          <a:xfrm>
            <a:off x="8228685" y="37208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2578F65-81C5-D09B-D688-7D99DA401845}"/>
              </a:ext>
            </a:extLst>
          </p:cNvPr>
          <p:cNvSpPr/>
          <p:nvPr/>
        </p:nvSpPr>
        <p:spPr>
          <a:xfrm>
            <a:off x="7775226" y="390104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FB9A4F-894F-B841-74EC-563185EB5730}"/>
              </a:ext>
            </a:extLst>
          </p:cNvPr>
          <p:cNvSpPr/>
          <p:nvPr/>
        </p:nvSpPr>
        <p:spPr>
          <a:xfrm>
            <a:off x="7775226" y="421573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327FC2-2825-8CA3-B96C-DD09257DD0FF}"/>
              </a:ext>
            </a:extLst>
          </p:cNvPr>
          <p:cNvSpPr/>
          <p:nvPr/>
        </p:nvSpPr>
        <p:spPr>
          <a:xfrm>
            <a:off x="7911139" y="40355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F3092EA-39EA-FABE-B2EC-3DD3E7C92250}"/>
              </a:ext>
            </a:extLst>
          </p:cNvPr>
          <p:cNvSpPr/>
          <p:nvPr/>
        </p:nvSpPr>
        <p:spPr>
          <a:xfrm>
            <a:off x="7911139" y="435022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40D4E49-E999-7908-D37C-2BBD974903D9}"/>
              </a:ext>
            </a:extLst>
          </p:cNvPr>
          <p:cNvSpPr/>
          <p:nvPr/>
        </p:nvSpPr>
        <p:spPr>
          <a:xfrm>
            <a:off x="8092771" y="421573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C4F7BC9-D657-2D56-EDB1-0DB01C6E1549}"/>
              </a:ext>
            </a:extLst>
          </p:cNvPr>
          <p:cNvSpPr/>
          <p:nvPr/>
        </p:nvSpPr>
        <p:spPr>
          <a:xfrm>
            <a:off x="8410317" y="421573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9CA83DB-5487-0027-BA1F-ABED65BC5497}"/>
              </a:ext>
            </a:extLst>
          </p:cNvPr>
          <p:cNvSpPr/>
          <p:nvPr/>
        </p:nvSpPr>
        <p:spPr>
          <a:xfrm>
            <a:off x="8546230" y="435022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8DCEE4E-AEC1-22C1-6F17-79E569655736}"/>
              </a:ext>
            </a:extLst>
          </p:cNvPr>
          <p:cNvSpPr/>
          <p:nvPr/>
        </p:nvSpPr>
        <p:spPr>
          <a:xfrm>
            <a:off x="8228684" y="435022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6F6DF14-C4C5-96CE-535E-35C3FDD6F8F8}"/>
              </a:ext>
            </a:extLst>
          </p:cNvPr>
          <p:cNvSpPr/>
          <p:nvPr/>
        </p:nvSpPr>
        <p:spPr>
          <a:xfrm>
            <a:off x="9362953" y="327165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1480376-D7FE-D7D2-6135-B416B073C32E}"/>
              </a:ext>
            </a:extLst>
          </p:cNvPr>
          <p:cNvSpPr/>
          <p:nvPr/>
        </p:nvSpPr>
        <p:spPr>
          <a:xfrm>
            <a:off x="9680499" y="327165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126CA17-F42F-C434-DCB0-4ED7F8136949}"/>
              </a:ext>
            </a:extLst>
          </p:cNvPr>
          <p:cNvSpPr/>
          <p:nvPr/>
        </p:nvSpPr>
        <p:spPr>
          <a:xfrm>
            <a:off x="9680499" y="358634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EAB06E6-B017-508E-D29D-E758CFEA18C2}"/>
              </a:ext>
            </a:extLst>
          </p:cNvPr>
          <p:cNvSpPr/>
          <p:nvPr/>
        </p:nvSpPr>
        <p:spPr>
          <a:xfrm>
            <a:off x="9498866" y="34061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71BF6C7-6BFD-710B-5DBA-D57BAD52394D}"/>
              </a:ext>
            </a:extLst>
          </p:cNvPr>
          <p:cNvSpPr/>
          <p:nvPr/>
        </p:nvSpPr>
        <p:spPr>
          <a:xfrm>
            <a:off x="9816412" y="34061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48D757F-C999-09AE-D06F-909519D5CA4C}"/>
              </a:ext>
            </a:extLst>
          </p:cNvPr>
          <p:cNvSpPr/>
          <p:nvPr/>
        </p:nvSpPr>
        <p:spPr>
          <a:xfrm>
            <a:off x="9816412" y="372083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AE766E9-6805-E087-08D0-29E2376113B4}"/>
              </a:ext>
            </a:extLst>
          </p:cNvPr>
          <p:cNvSpPr/>
          <p:nvPr/>
        </p:nvSpPr>
        <p:spPr>
          <a:xfrm>
            <a:off x="8727861" y="421573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501FE6-CE8F-793E-5A67-462F48ECE03C}"/>
              </a:ext>
            </a:extLst>
          </p:cNvPr>
          <p:cNvSpPr/>
          <p:nvPr/>
        </p:nvSpPr>
        <p:spPr>
          <a:xfrm>
            <a:off x="9045407" y="421573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CE9EAB-2395-88A5-8ACD-8748A83F4465}"/>
              </a:ext>
            </a:extLst>
          </p:cNvPr>
          <p:cNvSpPr/>
          <p:nvPr/>
        </p:nvSpPr>
        <p:spPr>
          <a:xfrm>
            <a:off x="9181320" y="435022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0F86097-3C3A-8A5F-40ED-2963CE251EB8}"/>
              </a:ext>
            </a:extLst>
          </p:cNvPr>
          <p:cNvSpPr/>
          <p:nvPr/>
        </p:nvSpPr>
        <p:spPr>
          <a:xfrm>
            <a:off x="8863774" y="435022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87B11BC-6D43-DF80-7948-8B860D3543C5}"/>
              </a:ext>
            </a:extLst>
          </p:cNvPr>
          <p:cNvSpPr/>
          <p:nvPr/>
        </p:nvSpPr>
        <p:spPr>
          <a:xfrm>
            <a:off x="9680498" y="390104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0EB54C2-7EB8-DB3B-D378-077C91CA9159}"/>
              </a:ext>
            </a:extLst>
          </p:cNvPr>
          <p:cNvSpPr/>
          <p:nvPr/>
        </p:nvSpPr>
        <p:spPr>
          <a:xfrm>
            <a:off x="9362952" y="421573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FEA7ADA-895F-9C7E-33E2-35B23BE3A202}"/>
              </a:ext>
            </a:extLst>
          </p:cNvPr>
          <p:cNvSpPr/>
          <p:nvPr/>
        </p:nvSpPr>
        <p:spPr>
          <a:xfrm>
            <a:off x="9680498" y="421573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F1235C9-332B-C24E-A3C6-433D1771A492}"/>
              </a:ext>
            </a:extLst>
          </p:cNvPr>
          <p:cNvSpPr/>
          <p:nvPr/>
        </p:nvSpPr>
        <p:spPr>
          <a:xfrm>
            <a:off x="9816411" y="40355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A5065EE-175C-2687-10F5-AC05CAD41302}"/>
              </a:ext>
            </a:extLst>
          </p:cNvPr>
          <p:cNvSpPr/>
          <p:nvPr/>
        </p:nvSpPr>
        <p:spPr>
          <a:xfrm>
            <a:off x="9816411" y="435022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1D703FC-2F34-FFF5-D067-0C49E73D3E27}"/>
              </a:ext>
            </a:extLst>
          </p:cNvPr>
          <p:cNvSpPr/>
          <p:nvPr/>
        </p:nvSpPr>
        <p:spPr>
          <a:xfrm>
            <a:off x="9498865" y="435022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0994BAE-70F1-3842-7AA0-A5538E19C285}"/>
              </a:ext>
            </a:extLst>
          </p:cNvPr>
          <p:cNvSpPr/>
          <p:nvPr/>
        </p:nvSpPr>
        <p:spPr>
          <a:xfrm>
            <a:off x="8727861" y="264226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1796D45-F579-D5BC-EF82-3B99F741D2F8}"/>
              </a:ext>
            </a:extLst>
          </p:cNvPr>
          <p:cNvSpPr/>
          <p:nvPr/>
        </p:nvSpPr>
        <p:spPr>
          <a:xfrm>
            <a:off x="8863774" y="277675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1898ED9-5F49-8962-FB3F-156BD7BF6C1E}"/>
              </a:ext>
            </a:extLst>
          </p:cNvPr>
          <p:cNvSpPr/>
          <p:nvPr/>
        </p:nvSpPr>
        <p:spPr>
          <a:xfrm>
            <a:off x="8727858" y="295432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DA88CE7-D4AA-C053-B561-38B4D63684A0}"/>
              </a:ext>
            </a:extLst>
          </p:cNvPr>
          <p:cNvSpPr/>
          <p:nvPr/>
        </p:nvSpPr>
        <p:spPr>
          <a:xfrm>
            <a:off x="9045404" y="295432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7ABE3B4-B044-6986-4F4A-38BE269C682F}"/>
              </a:ext>
            </a:extLst>
          </p:cNvPr>
          <p:cNvSpPr/>
          <p:nvPr/>
        </p:nvSpPr>
        <p:spPr>
          <a:xfrm>
            <a:off x="8863771" y="30888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B23BADF-24F1-3717-8D8C-45E11B5B534D}"/>
              </a:ext>
            </a:extLst>
          </p:cNvPr>
          <p:cNvSpPr/>
          <p:nvPr/>
        </p:nvSpPr>
        <p:spPr>
          <a:xfrm>
            <a:off x="9181317" y="308881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EE4A2FA-FF0F-D3E2-1398-A7E906F8720C}"/>
              </a:ext>
            </a:extLst>
          </p:cNvPr>
          <p:cNvSpPr/>
          <p:nvPr/>
        </p:nvSpPr>
        <p:spPr>
          <a:xfrm>
            <a:off x="8410313" y="327165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EF34F9-892A-904E-00EF-B600C0ECDE6A}"/>
              </a:ext>
            </a:extLst>
          </p:cNvPr>
          <p:cNvSpPr/>
          <p:nvPr/>
        </p:nvSpPr>
        <p:spPr>
          <a:xfrm>
            <a:off x="8727859" y="327165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B9F2BE1-C9F9-2A99-D212-E6FE92272BDE}"/>
              </a:ext>
            </a:extLst>
          </p:cNvPr>
          <p:cNvSpPr/>
          <p:nvPr/>
        </p:nvSpPr>
        <p:spPr>
          <a:xfrm>
            <a:off x="8546226" y="34061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5F0D0D6-FF12-5DA9-DC7E-6CE1956E8058}"/>
              </a:ext>
            </a:extLst>
          </p:cNvPr>
          <p:cNvSpPr/>
          <p:nvPr/>
        </p:nvSpPr>
        <p:spPr>
          <a:xfrm>
            <a:off x="8863772" y="34061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8C8655E-8614-8ACC-989D-DCEDBCDFFA50}"/>
              </a:ext>
            </a:extLst>
          </p:cNvPr>
          <p:cNvSpPr/>
          <p:nvPr/>
        </p:nvSpPr>
        <p:spPr>
          <a:xfrm>
            <a:off x="9045404" y="327165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F91B5E2-3F66-D180-23FD-165BF4FA3AD9}"/>
              </a:ext>
            </a:extLst>
          </p:cNvPr>
          <p:cNvSpPr/>
          <p:nvPr/>
        </p:nvSpPr>
        <p:spPr>
          <a:xfrm>
            <a:off x="9181317" y="34061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7E042ED-9FBA-D688-20A5-3C1F8F5F8F16}"/>
              </a:ext>
            </a:extLst>
          </p:cNvPr>
          <p:cNvSpPr/>
          <p:nvPr/>
        </p:nvSpPr>
        <p:spPr>
          <a:xfrm>
            <a:off x="8410308" y="35863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48E40EE-CF5E-6105-3786-FB18220F533C}"/>
              </a:ext>
            </a:extLst>
          </p:cNvPr>
          <p:cNvSpPr/>
          <p:nvPr/>
        </p:nvSpPr>
        <p:spPr>
          <a:xfrm>
            <a:off x="8727854" y="35863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B7456D8-1F7D-29CE-4A74-BEBB05BE1EA7}"/>
              </a:ext>
            </a:extLst>
          </p:cNvPr>
          <p:cNvSpPr/>
          <p:nvPr/>
        </p:nvSpPr>
        <p:spPr>
          <a:xfrm>
            <a:off x="8863767" y="37208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D3DBFDD-9B18-BF9C-F27C-60F10FF337B7}"/>
              </a:ext>
            </a:extLst>
          </p:cNvPr>
          <p:cNvSpPr/>
          <p:nvPr/>
        </p:nvSpPr>
        <p:spPr>
          <a:xfrm>
            <a:off x="8546221" y="37208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38FAA42-C141-97BF-255D-20BCC5AE0A1D}"/>
              </a:ext>
            </a:extLst>
          </p:cNvPr>
          <p:cNvSpPr/>
          <p:nvPr/>
        </p:nvSpPr>
        <p:spPr>
          <a:xfrm>
            <a:off x="9045399" y="35863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5364EFF-2BC2-3785-C871-098D4E3BDE63}"/>
              </a:ext>
            </a:extLst>
          </p:cNvPr>
          <p:cNvSpPr/>
          <p:nvPr/>
        </p:nvSpPr>
        <p:spPr>
          <a:xfrm>
            <a:off x="9181312" y="37208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789A2A4-3939-5CA6-6DF2-92D51C4BB62E}"/>
              </a:ext>
            </a:extLst>
          </p:cNvPr>
          <p:cNvSpPr/>
          <p:nvPr/>
        </p:nvSpPr>
        <p:spPr>
          <a:xfrm>
            <a:off x="9362952" y="358634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C67C788A-7BE3-85D8-77BD-650FE9952815}"/>
              </a:ext>
            </a:extLst>
          </p:cNvPr>
          <p:cNvSpPr/>
          <p:nvPr/>
        </p:nvSpPr>
        <p:spPr>
          <a:xfrm>
            <a:off x="9498865" y="37208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D4B67A9-ACA1-72E2-3637-4A076D699ED5}"/>
              </a:ext>
            </a:extLst>
          </p:cNvPr>
          <p:cNvSpPr/>
          <p:nvPr/>
        </p:nvSpPr>
        <p:spPr>
          <a:xfrm>
            <a:off x="8092758" y="390103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A523F1-FD2E-DB52-5B08-594AF3681ED5}"/>
              </a:ext>
            </a:extLst>
          </p:cNvPr>
          <p:cNvSpPr/>
          <p:nvPr/>
        </p:nvSpPr>
        <p:spPr>
          <a:xfrm>
            <a:off x="8410304" y="390103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6CF3EB5-C221-EB95-BB6D-7F86086CF179}"/>
              </a:ext>
            </a:extLst>
          </p:cNvPr>
          <p:cNvSpPr/>
          <p:nvPr/>
        </p:nvSpPr>
        <p:spPr>
          <a:xfrm>
            <a:off x="8228671" y="403552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32F869E-5FD8-1932-38AE-A0BE9BC9B609}"/>
              </a:ext>
            </a:extLst>
          </p:cNvPr>
          <p:cNvSpPr/>
          <p:nvPr/>
        </p:nvSpPr>
        <p:spPr>
          <a:xfrm>
            <a:off x="8546217" y="403552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B0B5E48-E7D3-A91A-2E0C-831D1BFBE71A}"/>
              </a:ext>
            </a:extLst>
          </p:cNvPr>
          <p:cNvSpPr/>
          <p:nvPr/>
        </p:nvSpPr>
        <p:spPr>
          <a:xfrm>
            <a:off x="8727841" y="390103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CBB58B8-2BF3-1190-52A6-BEEAB55613A3}"/>
              </a:ext>
            </a:extLst>
          </p:cNvPr>
          <p:cNvSpPr/>
          <p:nvPr/>
        </p:nvSpPr>
        <p:spPr>
          <a:xfrm>
            <a:off x="9045387" y="390103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96649F3-A5D6-B21A-1918-987D6551D698}"/>
              </a:ext>
            </a:extLst>
          </p:cNvPr>
          <p:cNvSpPr/>
          <p:nvPr/>
        </p:nvSpPr>
        <p:spPr>
          <a:xfrm>
            <a:off x="8863754" y="40355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59499C4-DFBA-3AE5-AC09-419437BE7CFC}"/>
              </a:ext>
            </a:extLst>
          </p:cNvPr>
          <p:cNvSpPr/>
          <p:nvPr/>
        </p:nvSpPr>
        <p:spPr>
          <a:xfrm>
            <a:off x="9181300" y="40355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219807-417A-EF26-DFA6-03C36ADBB742}"/>
              </a:ext>
            </a:extLst>
          </p:cNvPr>
          <p:cNvSpPr/>
          <p:nvPr/>
        </p:nvSpPr>
        <p:spPr>
          <a:xfrm>
            <a:off x="9362953" y="390104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FDE9DE8-F5A8-DD94-8655-5DBBEDED2AC3}"/>
              </a:ext>
            </a:extLst>
          </p:cNvPr>
          <p:cNvSpPr/>
          <p:nvPr/>
        </p:nvSpPr>
        <p:spPr>
          <a:xfrm>
            <a:off x="9498866" y="40355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061EC06-E40D-535C-E67A-B663514102A7}"/>
                  </a:ext>
                </a:extLst>
              </p:cNvPr>
              <p:cNvSpPr txBox="1"/>
              <p:nvPr/>
            </p:nvSpPr>
            <p:spPr>
              <a:xfrm>
                <a:off x="6950780" y="5243036"/>
                <a:ext cx="990656" cy="525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061EC06-E40D-535C-E67A-B6635141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780" y="5243036"/>
                <a:ext cx="990656" cy="525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E207B11-C24F-4C93-0854-174D703FC34A}"/>
                  </a:ext>
                </a:extLst>
              </p:cNvPr>
              <p:cNvSpPr txBox="1"/>
              <p:nvPr/>
            </p:nvSpPr>
            <p:spPr>
              <a:xfrm>
                <a:off x="6798997" y="4395944"/>
                <a:ext cx="599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E207B11-C24F-4C93-0854-174D703FC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997" y="4395944"/>
                <a:ext cx="599523" cy="276999"/>
              </a:xfrm>
              <a:prstGeom prst="rect">
                <a:avLst/>
              </a:prstGeom>
              <a:blipFill>
                <a:blip r:embed="rId3"/>
                <a:stretch>
                  <a:fillRect l="-12121" r="-12121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AF537CC-D17F-A0A9-E568-D796269B527A}"/>
              </a:ext>
            </a:extLst>
          </p:cNvPr>
          <p:cNvCxnSpPr>
            <a:cxnSpLocks/>
            <a:stCxn id="103" idx="3"/>
          </p:cNvCxnSpPr>
          <p:nvPr/>
        </p:nvCxnSpPr>
        <p:spPr>
          <a:xfrm flipV="1">
            <a:off x="7398520" y="4530432"/>
            <a:ext cx="362406" cy="4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F55AF51-F5D9-AF9B-6B26-C6FA0F63B16D}"/>
              </a:ext>
            </a:extLst>
          </p:cNvPr>
          <p:cNvCxnSpPr>
            <a:cxnSpLocks/>
            <a:stCxn id="102" idx="0"/>
          </p:cNvCxnSpPr>
          <p:nvPr/>
        </p:nvCxnSpPr>
        <p:spPr>
          <a:xfrm flipV="1">
            <a:off x="7446108" y="4395942"/>
            <a:ext cx="464983" cy="8470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CD2D390-30F8-5F84-A0B3-D3B32E7A950A}"/>
                  </a:ext>
                </a:extLst>
              </p:cNvPr>
              <p:cNvSpPr txBox="1"/>
              <p:nvPr/>
            </p:nvSpPr>
            <p:spPr>
              <a:xfrm>
                <a:off x="8122987" y="5299534"/>
                <a:ext cx="990656" cy="525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CD2D390-30F8-5F84-A0B3-D3B32E7A9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987" y="5299534"/>
                <a:ext cx="990656" cy="525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7EFA019-B64B-B908-9B61-D15B411D8CFD}"/>
              </a:ext>
            </a:extLst>
          </p:cNvPr>
          <p:cNvCxnSpPr>
            <a:cxnSpLocks/>
            <a:stCxn id="106" idx="0"/>
          </p:cNvCxnSpPr>
          <p:nvPr/>
        </p:nvCxnSpPr>
        <p:spPr>
          <a:xfrm flipH="1" flipV="1">
            <a:off x="8253034" y="4369453"/>
            <a:ext cx="365281" cy="9300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9D94955-709A-E807-27CA-50235854832B}"/>
                  </a:ext>
                </a:extLst>
              </p:cNvPr>
              <p:cNvSpPr txBox="1"/>
              <p:nvPr/>
            </p:nvSpPr>
            <p:spPr>
              <a:xfrm>
                <a:off x="9698236" y="4700606"/>
                <a:ext cx="599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(1, 0)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9D94955-709A-E807-27CA-502358548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236" y="4700606"/>
                <a:ext cx="599523" cy="276999"/>
              </a:xfrm>
              <a:prstGeom prst="rect">
                <a:avLst/>
              </a:prstGeom>
              <a:blipFill>
                <a:blip r:embed="rId5"/>
                <a:stretch>
                  <a:fillRect l="-12245" r="-1326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04FFE6D-9055-A913-9916-B43E2F756105}"/>
              </a:ext>
            </a:extLst>
          </p:cNvPr>
          <p:cNvCxnSpPr>
            <a:cxnSpLocks/>
            <a:stCxn id="108" idx="0"/>
            <a:endCxn id="111" idx="0"/>
          </p:cNvCxnSpPr>
          <p:nvPr/>
        </p:nvCxnSpPr>
        <p:spPr>
          <a:xfrm flipV="1">
            <a:off x="9997998" y="4530433"/>
            <a:ext cx="2" cy="170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Left Brace 110">
            <a:extLst>
              <a:ext uri="{FF2B5EF4-FFF2-40B4-BE49-F238E27FC236}">
                <a16:creationId xmlns:a16="http://schemas.microsoft.com/office/drawing/2014/main" id="{8F8A2E01-D1DF-B548-44D6-8A3E116972C0}"/>
              </a:ext>
            </a:extLst>
          </p:cNvPr>
          <p:cNvSpPr/>
          <p:nvPr/>
        </p:nvSpPr>
        <p:spPr>
          <a:xfrm rot="10800000">
            <a:off x="9998000" y="2327570"/>
            <a:ext cx="260737" cy="2202863"/>
          </a:xfrm>
          <a:prstGeom prst="leftBrac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053A5BE-9FEC-9F81-76D0-8737C022EBE3}"/>
                  </a:ext>
                </a:extLst>
              </p:cNvPr>
              <p:cNvSpPr txBox="1"/>
              <p:nvPr/>
            </p:nvSpPr>
            <p:spPr>
              <a:xfrm>
                <a:off x="10327881" y="3269023"/>
                <a:ext cx="93326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053A5BE-9FEC-9F81-76D0-8737C022E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81" y="3269023"/>
                <a:ext cx="933269" cy="276999"/>
              </a:xfrm>
              <a:prstGeom prst="rect">
                <a:avLst/>
              </a:prstGeom>
              <a:blipFill>
                <a:blip r:embed="rId6"/>
                <a:stretch>
                  <a:fillRect l="-2614" r="-9150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Left Brace 112">
            <a:extLst>
              <a:ext uri="{FF2B5EF4-FFF2-40B4-BE49-F238E27FC236}">
                <a16:creationId xmlns:a16="http://schemas.microsoft.com/office/drawing/2014/main" id="{785B04DC-AF26-7B93-875E-23DE2A97C039}"/>
              </a:ext>
            </a:extLst>
          </p:cNvPr>
          <p:cNvSpPr/>
          <p:nvPr/>
        </p:nvSpPr>
        <p:spPr>
          <a:xfrm rot="5400000">
            <a:off x="8756244" y="1073672"/>
            <a:ext cx="260737" cy="2222776"/>
          </a:xfrm>
          <a:prstGeom prst="leftBrac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699CCF5-D993-C6E8-28C8-098D15D5393A}"/>
                  </a:ext>
                </a:extLst>
              </p:cNvPr>
              <p:cNvSpPr txBox="1"/>
              <p:nvPr/>
            </p:nvSpPr>
            <p:spPr>
              <a:xfrm>
                <a:off x="8407126" y="1709435"/>
                <a:ext cx="94038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699CCF5-D993-C6E8-28C8-098D15D5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126" y="1709435"/>
                <a:ext cx="940386" cy="276999"/>
              </a:xfrm>
              <a:prstGeom prst="rect">
                <a:avLst/>
              </a:prstGeom>
              <a:blipFill>
                <a:blip r:embed="rId7"/>
                <a:stretch>
                  <a:fillRect l="-2597" r="-9091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68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3" grpId="0"/>
      <p:bldP spid="106" grpId="0"/>
      <p:bldP spid="108" grpId="0"/>
      <p:bldP spid="111" grpId="0" animBg="1"/>
      <p:bldP spid="112" grpId="0"/>
      <p:bldP spid="113" grpId="0" animBg="1"/>
      <p:bldP spid="1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AC879-95E0-644A-56D0-4F8EDADEE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0" i="0" dirty="0">
                <a:solidFill>
                  <a:srgbClr val="000000"/>
                </a:solidFill>
                <a:effectLst/>
                <a:latin typeface="YouTube Sans"/>
              </a:rPr>
              <a:t>Білінійна Інтерполяція</a:t>
            </a:r>
            <a:r>
              <a:rPr lang="en-US" b="0" i="0" dirty="0">
                <a:solidFill>
                  <a:srgbClr val="000000"/>
                </a:solidFill>
                <a:effectLst/>
                <a:latin typeface="YouTube Sans"/>
              </a:rPr>
              <a:t> </a:t>
            </a:r>
            <a:r>
              <a:rPr lang="en-US" dirty="0">
                <a:latin typeface="YouTube Sans"/>
              </a:rPr>
              <a:t>– </a:t>
            </a:r>
            <a:r>
              <a:rPr lang="uk-UA" dirty="0">
                <a:latin typeface="YouTube Sans"/>
              </a:rPr>
              <a:t>Центри Текселів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2BBC2-AB39-F720-0AF2-009A77E69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241855" cy="4663440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Коли ми малюємо повноекранний прямокутник</a:t>
            </a:r>
            <a:r>
              <a:rPr lang="en-US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то центрові точки текселів будуть мати те саме положення що центрові точки пікселів, якщо розмір текстури є ця сама як розмір буфер кадру</a:t>
            </a:r>
          </a:p>
          <a:p>
            <a:pPr lvl="1"/>
            <a:r>
              <a:rPr lang="uk-UA" dirty="0">
                <a:latin typeface="YouTube Sans"/>
              </a:rPr>
              <a:t>Не буде треба інтерполювати колір текселів, буде докладна копія текстури до монітора</a:t>
            </a:r>
            <a:endParaRPr lang="en-US" dirty="0">
              <a:latin typeface="YouTube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8AF991-68A2-4B2A-B1F5-4F3B63E2B113}"/>
              </a:ext>
            </a:extLst>
          </p:cNvPr>
          <p:cNvSpPr/>
          <p:nvPr/>
        </p:nvSpPr>
        <p:spPr>
          <a:xfrm>
            <a:off x="5335282" y="210770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376760-AE56-AC08-8C9B-0C99614ADC4A}"/>
              </a:ext>
            </a:extLst>
          </p:cNvPr>
          <p:cNvSpPr/>
          <p:nvPr/>
        </p:nvSpPr>
        <p:spPr>
          <a:xfrm>
            <a:off x="5471195" y="224219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F71EB7-3241-37A9-96CE-CB7FC3A85CEB}"/>
              </a:ext>
            </a:extLst>
          </p:cNvPr>
          <p:cNvSpPr/>
          <p:nvPr/>
        </p:nvSpPr>
        <p:spPr>
          <a:xfrm>
            <a:off x="5652827" y="210770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A00F60-F49C-EF01-3398-ACD0BE736FD6}"/>
              </a:ext>
            </a:extLst>
          </p:cNvPr>
          <p:cNvSpPr/>
          <p:nvPr/>
        </p:nvSpPr>
        <p:spPr>
          <a:xfrm>
            <a:off x="5970373" y="210770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BC9E04-9743-32FE-86DC-2521744EC145}"/>
              </a:ext>
            </a:extLst>
          </p:cNvPr>
          <p:cNvSpPr/>
          <p:nvPr/>
        </p:nvSpPr>
        <p:spPr>
          <a:xfrm>
            <a:off x="6106286" y="224219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6A9604-597C-BCF1-B96F-10FA0C5067F6}"/>
              </a:ext>
            </a:extLst>
          </p:cNvPr>
          <p:cNvSpPr/>
          <p:nvPr/>
        </p:nvSpPr>
        <p:spPr>
          <a:xfrm>
            <a:off x="5788740" y="224219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9048B5-6497-EDAF-0A92-578D38F9B751}"/>
              </a:ext>
            </a:extLst>
          </p:cNvPr>
          <p:cNvSpPr/>
          <p:nvPr/>
        </p:nvSpPr>
        <p:spPr>
          <a:xfrm>
            <a:off x="5335281" y="242239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5B67A0-1BD2-3535-B03E-6EC337A61695}"/>
              </a:ext>
            </a:extLst>
          </p:cNvPr>
          <p:cNvSpPr/>
          <p:nvPr/>
        </p:nvSpPr>
        <p:spPr>
          <a:xfrm>
            <a:off x="5335281" y="273709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5EFF10-6F04-9FEF-EB1F-2460655C3B7E}"/>
              </a:ext>
            </a:extLst>
          </p:cNvPr>
          <p:cNvSpPr/>
          <p:nvPr/>
        </p:nvSpPr>
        <p:spPr>
          <a:xfrm>
            <a:off x="5471194" y="255688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E6609D-2E0D-6598-442D-48A9EB279C4E}"/>
              </a:ext>
            </a:extLst>
          </p:cNvPr>
          <p:cNvSpPr/>
          <p:nvPr/>
        </p:nvSpPr>
        <p:spPr>
          <a:xfrm>
            <a:off x="5471194" y="28715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8D08B0-600D-18FF-F876-1B38F65EF170}"/>
              </a:ext>
            </a:extLst>
          </p:cNvPr>
          <p:cNvSpPr/>
          <p:nvPr/>
        </p:nvSpPr>
        <p:spPr>
          <a:xfrm>
            <a:off x="5652826" y="242239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889B64-BF6F-9A85-5D5B-39BCC88CDB33}"/>
              </a:ext>
            </a:extLst>
          </p:cNvPr>
          <p:cNvSpPr/>
          <p:nvPr/>
        </p:nvSpPr>
        <p:spPr>
          <a:xfrm>
            <a:off x="5970372" y="242239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F4502F-DE66-1878-637A-5E297736FEF2}"/>
              </a:ext>
            </a:extLst>
          </p:cNvPr>
          <p:cNvSpPr/>
          <p:nvPr/>
        </p:nvSpPr>
        <p:spPr>
          <a:xfrm>
            <a:off x="5652826" y="273709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A6444B-D379-0150-103E-C536980680CD}"/>
              </a:ext>
            </a:extLst>
          </p:cNvPr>
          <p:cNvSpPr/>
          <p:nvPr/>
        </p:nvSpPr>
        <p:spPr>
          <a:xfrm>
            <a:off x="5970372" y="273709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255BC13-D961-D26C-C2B2-F51F61699006}"/>
              </a:ext>
            </a:extLst>
          </p:cNvPr>
          <p:cNvSpPr/>
          <p:nvPr/>
        </p:nvSpPr>
        <p:spPr>
          <a:xfrm>
            <a:off x="5788739" y="255688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AAD6C0-05E6-A1F4-0C64-21A6145E1133}"/>
              </a:ext>
            </a:extLst>
          </p:cNvPr>
          <p:cNvSpPr/>
          <p:nvPr/>
        </p:nvSpPr>
        <p:spPr>
          <a:xfrm>
            <a:off x="6106285" y="255688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D551BF-16CF-167A-BC5C-1005EF6D6B86}"/>
              </a:ext>
            </a:extLst>
          </p:cNvPr>
          <p:cNvSpPr/>
          <p:nvPr/>
        </p:nvSpPr>
        <p:spPr>
          <a:xfrm>
            <a:off x="6106285" y="28715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C82650-8550-A2F2-1BAE-737F11C89A96}"/>
              </a:ext>
            </a:extLst>
          </p:cNvPr>
          <p:cNvSpPr/>
          <p:nvPr/>
        </p:nvSpPr>
        <p:spPr>
          <a:xfrm>
            <a:off x="5788739" y="28715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A72E21-09FF-E11B-327F-1DA1419E0468}"/>
              </a:ext>
            </a:extLst>
          </p:cNvPr>
          <p:cNvSpPr/>
          <p:nvPr/>
        </p:nvSpPr>
        <p:spPr>
          <a:xfrm>
            <a:off x="6287917" y="210770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6097A2-BE35-2AC6-0A21-79A361FCCA2A}"/>
              </a:ext>
            </a:extLst>
          </p:cNvPr>
          <p:cNvSpPr/>
          <p:nvPr/>
        </p:nvSpPr>
        <p:spPr>
          <a:xfrm>
            <a:off x="6605463" y="210770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C1DE8F-F7F9-80A7-E26D-9FAB8B7E0F7F}"/>
              </a:ext>
            </a:extLst>
          </p:cNvPr>
          <p:cNvSpPr/>
          <p:nvPr/>
        </p:nvSpPr>
        <p:spPr>
          <a:xfrm>
            <a:off x="6741376" y="224219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FD024D-B116-E186-5676-57D1FE63FA29}"/>
              </a:ext>
            </a:extLst>
          </p:cNvPr>
          <p:cNvSpPr/>
          <p:nvPr/>
        </p:nvSpPr>
        <p:spPr>
          <a:xfrm>
            <a:off x="6423830" y="224219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B73803-A1C8-49A0-1D8B-CF39C54C5E75}"/>
              </a:ext>
            </a:extLst>
          </p:cNvPr>
          <p:cNvSpPr/>
          <p:nvPr/>
        </p:nvSpPr>
        <p:spPr>
          <a:xfrm>
            <a:off x="6923008" y="210770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552FB3-9651-B454-E420-7A0042A6F65E}"/>
              </a:ext>
            </a:extLst>
          </p:cNvPr>
          <p:cNvSpPr/>
          <p:nvPr/>
        </p:nvSpPr>
        <p:spPr>
          <a:xfrm>
            <a:off x="7240554" y="210770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36999F-1564-9595-F3BA-5CBEC4885F86}"/>
              </a:ext>
            </a:extLst>
          </p:cNvPr>
          <p:cNvSpPr/>
          <p:nvPr/>
        </p:nvSpPr>
        <p:spPr>
          <a:xfrm>
            <a:off x="7376467" y="224219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FEAB9C-CAD7-885E-0D12-2E26A8FB6A9D}"/>
              </a:ext>
            </a:extLst>
          </p:cNvPr>
          <p:cNvSpPr/>
          <p:nvPr/>
        </p:nvSpPr>
        <p:spPr>
          <a:xfrm>
            <a:off x="7058921" y="224219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FFCABD-860A-B28D-4C1B-7948E08C1809}"/>
              </a:ext>
            </a:extLst>
          </p:cNvPr>
          <p:cNvSpPr/>
          <p:nvPr/>
        </p:nvSpPr>
        <p:spPr>
          <a:xfrm>
            <a:off x="6605462" y="242239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CBCAC47-7DB2-C0C4-2320-67A570510749}"/>
              </a:ext>
            </a:extLst>
          </p:cNvPr>
          <p:cNvSpPr/>
          <p:nvPr/>
        </p:nvSpPr>
        <p:spPr>
          <a:xfrm>
            <a:off x="6741375" y="255688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FC37E2-8E3E-3F6E-30CB-53FAAFCAC86C}"/>
              </a:ext>
            </a:extLst>
          </p:cNvPr>
          <p:cNvSpPr/>
          <p:nvPr/>
        </p:nvSpPr>
        <p:spPr>
          <a:xfrm>
            <a:off x="6923007" y="242239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15811E-D81D-8048-7579-1E18C5521A78}"/>
              </a:ext>
            </a:extLst>
          </p:cNvPr>
          <p:cNvSpPr/>
          <p:nvPr/>
        </p:nvSpPr>
        <p:spPr>
          <a:xfrm>
            <a:off x="7240553" y="242239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E23337-3BDD-20E1-87AF-F94CEF8A6FB4}"/>
              </a:ext>
            </a:extLst>
          </p:cNvPr>
          <p:cNvSpPr/>
          <p:nvPr/>
        </p:nvSpPr>
        <p:spPr>
          <a:xfrm>
            <a:off x="6923007" y="273709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B619C9-B62A-7D90-C908-DE8DFF64AD45}"/>
              </a:ext>
            </a:extLst>
          </p:cNvPr>
          <p:cNvSpPr/>
          <p:nvPr/>
        </p:nvSpPr>
        <p:spPr>
          <a:xfrm>
            <a:off x="7240553" y="273709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B37B77A-6828-65C1-CD37-1B98A45B3C71}"/>
              </a:ext>
            </a:extLst>
          </p:cNvPr>
          <p:cNvSpPr/>
          <p:nvPr/>
        </p:nvSpPr>
        <p:spPr>
          <a:xfrm>
            <a:off x="7058920" y="255688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5D235B-138E-1E7D-3C73-2EDA3C0F1EB6}"/>
              </a:ext>
            </a:extLst>
          </p:cNvPr>
          <p:cNvSpPr/>
          <p:nvPr/>
        </p:nvSpPr>
        <p:spPr>
          <a:xfrm>
            <a:off x="7376466" y="255688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0076045-5986-4FD0-2486-5F0E9E641121}"/>
              </a:ext>
            </a:extLst>
          </p:cNvPr>
          <p:cNvSpPr/>
          <p:nvPr/>
        </p:nvSpPr>
        <p:spPr>
          <a:xfrm>
            <a:off x="7376466" y="28715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6ABB3F2-5BB5-4E46-CEBC-D4775D8A2426}"/>
              </a:ext>
            </a:extLst>
          </p:cNvPr>
          <p:cNvSpPr/>
          <p:nvPr/>
        </p:nvSpPr>
        <p:spPr>
          <a:xfrm>
            <a:off x="7058920" y="28715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8D1BD1-5F6E-E855-103E-AF3E15007791}"/>
              </a:ext>
            </a:extLst>
          </p:cNvPr>
          <p:cNvSpPr/>
          <p:nvPr/>
        </p:nvSpPr>
        <p:spPr>
          <a:xfrm>
            <a:off x="5335281" y="305178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051424-5939-B863-36E9-EB1824C31CB1}"/>
              </a:ext>
            </a:extLst>
          </p:cNvPr>
          <p:cNvSpPr/>
          <p:nvPr/>
        </p:nvSpPr>
        <p:spPr>
          <a:xfrm>
            <a:off x="5335281" y="336648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E018C85-F59F-77DA-2B94-0B09EC69094E}"/>
              </a:ext>
            </a:extLst>
          </p:cNvPr>
          <p:cNvSpPr/>
          <p:nvPr/>
        </p:nvSpPr>
        <p:spPr>
          <a:xfrm>
            <a:off x="5471194" y="318627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26B540F-328B-9472-044C-DFF02EF25494}"/>
              </a:ext>
            </a:extLst>
          </p:cNvPr>
          <p:cNvSpPr/>
          <p:nvPr/>
        </p:nvSpPr>
        <p:spPr>
          <a:xfrm>
            <a:off x="5471194" y="350097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88A2EE-868D-20AA-ACCB-E3B327046CAD}"/>
              </a:ext>
            </a:extLst>
          </p:cNvPr>
          <p:cNvSpPr/>
          <p:nvPr/>
        </p:nvSpPr>
        <p:spPr>
          <a:xfrm>
            <a:off x="5652826" y="305178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288DF0B-A08F-0FE9-F23B-23326CF453AC}"/>
              </a:ext>
            </a:extLst>
          </p:cNvPr>
          <p:cNvSpPr/>
          <p:nvPr/>
        </p:nvSpPr>
        <p:spPr>
          <a:xfrm>
            <a:off x="5652826" y="336648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B7391F0-D2F4-CAEB-A74A-0CD1FB40E5E1}"/>
              </a:ext>
            </a:extLst>
          </p:cNvPr>
          <p:cNvSpPr/>
          <p:nvPr/>
        </p:nvSpPr>
        <p:spPr>
          <a:xfrm>
            <a:off x="5788739" y="31862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A8BF21-48C4-414C-CD77-7FE88AB74689}"/>
              </a:ext>
            </a:extLst>
          </p:cNvPr>
          <p:cNvSpPr/>
          <p:nvPr/>
        </p:nvSpPr>
        <p:spPr>
          <a:xfrm>
            <a:off x="5788739" y="350097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3BDF269-F458-9CCF-FD4E-45287A3D8665}"/>
              </a:ext>
            </a:extLst>
          </p:cNvPr>
          <p:cNvSpPr/>
          <p:nvPr/>
        </p:nvSpPr>
        <p:spPr>
          <a:xfrm>
            <a:off x="5335280" y="368117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EB01FC-FA1F-D7B3-724E-F189C2AEB77E}"/>
              </a:ext>
            </a:extLst>
          </p:cNvPr>
          <p:cNvSpPr/>
          <p:nvPr/>
        </p:nvSpPr>
        <p:spPr>
          <a:xfrm>
            <a:off x="5335280" y="39958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E9DB36F-F729-91B9-A1E1-9265B7848749}"/>
              </a:ext>
            </a:extLst>
          </p:cNvPr>
          <p:cNvSpPr/>
          <p:nvPr/>
        </p:nvSpPr>
        <p:spPr>
          <a:xfrm>
            <a:off x="5471193" y="381566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1E1F3BA-3FE1-1B06-B527-2CB40E0A0B8E}"/>
              </a:ext>
            </a:extLst>
          </p:cNvPr>
          <p:cNvSpPr/>
          <p:nvPr/>
        </p:nvSpPr>
        <p:spPr>
          <a:xfrm>
            <a:off x="5471193" y="413036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D935B5C-E2FF-9515-F742-5A4527DE0061}"/>
              </a:ext>
            </a:extLst>
          </p:cNvPr>
          <p:cNvSpPr/>
          <p:nvPr/>
        </p:nvSpPr>
        <p:spPr>
          <a:xfrm>
            <a:off x="5652825" y="39958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7AEBEDC-19EE-4964-1079-49486539A970}"/>
              </a:ext>
            </a:extLst>
          </p:cNvPr>
          <p:cNvSpPr/>
          <p:nvPr/>
        </p:nvSpPr>
        <p:spPr>
          <a:xfrm>
            <a:off x="5970371" y="39958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4279F5E-22A0-2CDF-7052-987014B7F693}"/>
              </a:ext>
            </a:extLst>
          </p:cNvPr>
          <p:cNvSpPr/>
          <p:nvPr/>
        </p:nvSpPr>
        <p:spPr>
          <a:xfrm>
            <a:off x="6106284" y="413036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3E458DA-54B9-8EDF-8849-DC92703B5CCC}"/>
              </a:ext>
            </a:extLst>
          </p:cNvPr>
          <p:cNvSpPr/>
          <p:nvPr/>
        </p:nvSpPr>
        <p:spPr>
          <a:xfrm>
            <a:off x="5788738" y="41303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6D22136-63D7-5A6A-D1F2-AF9B1B677146}"/>
              </a:ext>
            </a:extLst>
          </p:cNvPr>
          <p:cNvSpPr/>
          <p:nvPr/>
        </p:nvSpPr>
        <p:spPr>
          <a:xfrm>
            <a:off x="6923007" y="305178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2665A5-43C8-8AD0-E0EE-B748E92F3514}"/>
              </a:ext>
            </a:extLst>
          </p:cNvPr>
          <p:cNvSpPr/>
          <p:nvPr/>
        </p:nvSpPr>
        <p:spPr>
          <a:xfrm>
            <a:off x="7240553" y="305178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B304800-5AC5-3048-F7B9-29BF5689202C}"/>
              </a:ext>
            </a:extLst>
          </p:cNvPr>
          <p:cNvSpPr/>
          <p:nvPr/>
        </p:nvSpPr>
        <p:spPr>
          <a:xfrm>
            <a:off x="7240553" y="336648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BDAAA15-FDD4-C109-F029-4BD9B7F1021E}"/>
              </a:ext>
            </a:extLst>
          </p:cNvPr>
          <p:cNvSpPr/>
          <p:nvPr/>
        </p:nvSpPr>
        <p:spPr>
          <a:xfrm>
            <a:off x="7058920" y="31862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1881A67-4C31-CDFC-9626-77B87AF152E6}"/>
              </a:ext>
            </a:extLst>
          </p:cNvPr>
          <p:cNvSpPr/>
          <p:nvPr/>
        </p:nvSpPr>
        <p:spPr>
          <a:xfrm>
            <a:off x="7376466" y="318627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4962D4D-B087-71D6-E5B4-2047991BD43C}"/>
              </a:ext>
            </a:extLst>
          </p:cNvPr>
          <p:cNvSpPr/>
          <p:nvPr/>
        </p:nvSpPr>
        <p:spPr>
          <a:xfrm>
            <a:off x="7376466" y="350097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A5514A-B8C3-F343-9053-FE6340752E71}"/>
              </a:ext>
            </a:extLst>
          </p:cNvPr>
          <p:cNvSpPr/>
          <p:nvPr/>
        </p:nvSpPr>
        <p:spPr>
          <a:xfrm>
            <a:off x="6287915" y="39958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EAE7722-FEB5-3DA8-8CAF-E1E41CC90968}"/>
              </a:ext>
            </a:extLst>
          </p:cNvPr>
          <p:cNvSpPr/>
          <p:nvPr/>
        </p:nvSpPr>
        <p:spPr>
          <a:xfrm>
            <a:off x="6605461" y="39958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9025DB1-6E9A-3B1D-F698-728BC13A8C40}"/>
              </a:ext>
            </a:extLst>
          </p:cNvPr>
          <p:cNvSpPr/>
          <p:nvPr/>
        </p:nvSpPr>
        <p:spPr>
          <a:xfrm>
            <a:off x="6741374" y="413036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6BE527D-7C2A-3A90-E519-0EC30AFA1930}"/>
              </a:ext>
            </a:extLst>
          </p:cNvPr>
          <p:cNvSpPr/>
          <p:nvPr/>
        </p:nvSpPr>
        <p:spPr>
          <a:xfrm>
            <a:off x="6423828" y="41303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4531BB4-7737-C2B5-2CD5-94297629503A}"/>
              </a:ext>
            </a:extLst>
          </p:cNvPr>
          <p:cNvSpPr/>
          <p:nvPr/>
        </p:nvSpPr>
        <p:spPr>
          <a:xfrm>
            <a:off x="7240552" y="368117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94BE6DD-0905-1E18-6379-B5238AED0049}"/>
              </a:ext>
            </a:extLst>
          </p:cNvPr>
          <p:cNvSpPr/>
          <p:nvPr/>
        </p:nvSpPr>
        <p:spPr>
          <a:xfrm>
            <a:off x="6923006" y="39958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F02DAA-7817-6DB0-257C-4436D1A3F6B9}"/>
              </a:ext>
            </a:extLst>
          </p:cNvPr>
          <p:cNvSpPr/>
          <p:nvPr/>
        </p:nvSpPr>
        <p:spPr>
          <a:xfrm>
            <a:off x="7240552" y="39958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0945CB5-E390-94A9-2764-742337943676}"/>
              </a:ext>
            </a:extLst>
          </p:cNvPr>
          <p:cNvSpPr/>
          <p:nvPr/>
        </p:nvSpPr>
        <p:spPr>
          <a:xfrm>
            <a:off x="7376465" y="381566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159F9B1-41D9-1B2F-FEB8-11481F3DB7C9}"/>
              </a:ext>
            </a:extLst>
          </p:cNvPr>
          <p:cNvSpPr/>
          <p:nvPr/>
        </p:nvSpPr>
        <p:spPr>
          <a:xfrm>
            <a:off x="7376465" y="413036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B39935D-94D7-6740-1AE8-67F72CE79364}"/>
              </a:ext>
            </a:extLst>
          </p:cNvPr>
          <p:cNvSpPr/>
          <p:nvPr/>
        </p:nvSpPr>
        <p:spPr>
          <a:xfrm>
            <a:off x="7058919" y="41303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8DC94CC-22BE-B173-A141-AAC119560DA8}"/>
              </a:ext>
            </a:extLst>
          </p:cNvPr>
          <p:cNvSpPr/>
          <p:nvPr/>
        </p:nvSpPr>
        <p:spPr>
          <a:xfrm>
            <a:off x="6287915" y="242239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BE8367E-3F50-78BC-D6CE-E88CD044CC5B}"/>
              </a:ext>
            </a:extLst>
          </p:cNvPr>
          <p:cNvSpPr/>
          <p:nvPr/>
        </p:nvSpPr>
        <p:spPr>
          <a:xfrm>
            <a:off x="6423828" y="255688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B72278-DF38-F911-F418-1C1C56E7106A}"/>
              </a:ext>
            </a:extLst>
          </p:cNvPr>
          <p:cNvSpPr/>
          <p:nvPr/>
        </p:nvSpPr>
        <p:spPr>
          <a:xfrm>
            <a:off x="6287912" y="27344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453CC4-29D4-C115-A4AF-DD70C64B2F7F}"/>
              </a:ext>
            </a:extLst>
          </p:cNvPr>
          <p:cNvSpPr/>
          <p:nvPr/>
        </p:nvSpPr>
        <p:spPr>
          <a:xfrm>
            <a:off x="6605458" y="27344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6BA295B-9AF6-5B25-C5EA-2150CCCFC134}"/>
              </a:ext>
            </a:extLst>
          </p:cNvPr>
          <p:cNvSpPr/>
          <p:nvPr/>
        </p:nvSpPr>
        <p:spPr>
          <a:xfrm>
            <a:off x="6423825" y="28689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5FA2DDA-13CD-9D66-984C-9A6C714FF71E}"/>
              </a:ext>
            </a:extLst>
          </p:cNvPr>
          <p:cNvSpPr/>
          <p:nvPr/>
        </p:nvSpPr>
        <p:spPr>
          <a:xfrm>
            <a:off x="6741371" y="286894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DDE7776-DBEB-8504-3043-595859D27CAA}"/>
              </a:ext>
            </a:extLst>
          </p:cNvPr>
          <p:cNvSpPr/>
          <p:nvPr/>
        </p:nvSpPr>
        <p:spPr>
          <a:xfrm>
            <a:off x="5970367" y="305178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5FD232-54B6-F182-A1BA-952CEA796863}"/>
              </a:ext>
            </a:extLst>
          </p:cNvPr>
          <p:cNvSpPr/>
          <p:nvPr/>
        </p:nvSpPr>
        <p:spPr>
          <a:xfrm>
            <a:off x="6287913" y="305178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BEBA600-F190-2EC4-AD9E-073563570216}"/>
              </a:ext>
            </a:extLst>
          </p:cNvPr>
          <p:cNvSpPr/>
          <p:nvPr/>
        </p:nvSpPr>
        <p:spPr>
          <a:xfrm>
            <a:off x="6106280" y="318627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23474CD-664A-8BFA-DE36-A15DF01BE71F}"/>
              </a:ext>
            </a:extLst>
          </p:cNvPr>
          <p:cNvSpPr/>
          <p:nvPr/>
        </p:nvSpPr>
        <p:spPr>
          <a:xfrm>
            <a:off x="6423826" y="31862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F760640-7D5D-BA9E-C6D5-CCA4591280DC}"/>
              </a:ext>
            </a:extLst>
          </p:cNvPr>
          <p:cNvSpPr/>
          <p:nvPr/>
        </p:nvSpPr>
        <p:spPr>
          <a:xfrm>
            <a:off x="6605458" y="305178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01B8B19-3E0E-8286-36C7-8D26CF424258}"/>
              </a:ext>
            </a:extLst>
          </p:cNvPr>
          <p:cNvSpPr/>
          <p:nvPr/>
        </p:nvSpPr>
        <p:spPr>
          <a:xfrm>
            <a:off x="6741371" y="318627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11A0D0D-A9F0-A60F-EAB3-8499DED2E4F5}"/>
              </a:ext>
            </a:extLst>
          </p:cNvPr>
          <p:cNvSpPr/>
          <p:nvPr/>
        </p:nvSpPr>
        <p:spPr>
          <a:xfrm>
            <a:off x="5970362" y="336648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430969D-1763-F793-2D50-8D31CFDB4FEC}"/>
              </a:ext>
            </a:extLst>
          </p:cNvPr>
          <p:cNvSpPr/>
          <p:nvPr/>
        </p:nvSpPr>
        <p:spPr>
          <a:xfrm>
            <a:off x="6287908" y="336648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6A3BEA3-90CB-045C-E71C-E5ABC20EC1E0}"/>
              </a:ext>
            </a:extLst>
          </p:cNvPr>
          <p:cNvSpPr/>
          <p:nvPr/>
        </p:nvSpPr>
        <p:spPr>
          <a:xfrm>
            <a:off x="6423821" y="350096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A8A6BC4-851B-D141-5A86-C5FA49C6F546}"/>
              </a:ext>
            </a:extLst>
          </p:cNvPr>
          <p:cNvSpPr/>
          <p:nvPr/>
        </p:nvSpPr>
        <p:spPr>
          <a:xfrm>
            <a:off x="6106275" y="35009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BC736E-D462-9F55-EBBB-86C4AB67F29B}"/>
              </a:ext>
            </a:extLst>
          </p:cNvPr>
          <p:cNvSpPr/>
          <p:nvPr/>
        </p:nvSpPr>
        <p:spPr>
          <a:xfrm>
            <a:off x="6605453" y="336648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AE8A19F-BC7C-D3A7-2C2D-21F87104EBD5}"/>
              </a:ext>
            </a:extLst>
          </p:cNvPr>
          <p:cNvSpPr/>
          <p:nvPr/>
        </p:nvSpPr>
        <p:spPr>
          <a:xfrm>
            <a:off x="6741366" y="35009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03619FB-7370-7921-8347-56830E00E454}"/>
              </a:ext>
            </a:extLst>
          </p:cNvPr>
          <p:cNvSpPr/>
          <p:nvPr/>
        </p:nvSpPr>
        <p:spPr>
          <a:xfrm>
            <a:off x="6923006" y="336648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674E864-17D4-B2BB-6239-16152F98EBA0}"/>
              </a:ext>
            </a:extLst>
          </p:cNvPr>
          <p:cNvSpPr/>
          <p:nvPr/>
        </p:nvSpPr>
        <p:spPr>
          <a:xfrm>
            <a:off x="7058919" y="350096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E537CA1-2FCE-18DD-DB87-324D3E760514}"/>
              </a:ext>
            </a:extLst>
          </p:cNvPr>
          <p:cNvSpPr/>
          <p:nvPr/>
        </p:nvSpPr>
        <p:spPr>
          <a:xfrm>
            <a:off x="5652812" y="368117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997721F-36D8-897F-D15A-17D7DB654519}"/>
              </a:ext>
            </a:extLst>
          </p:cNvPr>
          <p:cNvSpPr/>
          <p:nvPr/>
        </p:nvSpPr>
        <p:spPr>
          <a:xfrm>
            <a:off x="5970358" y="368117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F2A6417-A35D-8E53-F942-A924A8BEBB65}"/>
              </a:ext>
            </a:extLst>
          </p:cNvPr>
          <p:cNvSpPr/>
          <p:nvPr/>
        </p:nvSpPr>
        <p:spPr>
          <a:xfrm>
            <a:off x="5788725" y="381566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2F15080-51D7-133E-E69B-D153568C2DC6}"/>
              </a:ext>
            </a:extLst>
          </p:cNvPr>
          <p:cNvSpPr/>
          <p:nvPr/>
        </p:nvSpPr>
        <p:spPr>
          <a:xfrm>
            <a:off x="6106271" y="38156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BEB9368-DABB-D040-9A74-73341152E1D8}"/>
              </a:ext>
            </a:extLst>
          </p:cNvPr>
          <p:cNvSpPr/>
          <p:nvPr/>
        </p:nvSpPr>
        <p:spPr>
          <a:xfrm>
            <a:off x="6287895" y="368117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923A3FA-7586-117B-2DF1-C3444628699D}"/>
              </a:ext>
            </a:extLst>
          </p:cNvPr>
          <p:cNvSpPr/>
          <p:nvPr/>
        </p:nvSpPr>
        <p:spPr>
          <a:xfrm>
            <a:off x="6605441" y="368117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1B0E57C-30E3-177B-1D08-2FF258742D08}"/>
              </a:ext>
            </a:extLst>
          </p:cNvPr>
          <p:cNvSpPr/>
          <p:nvPr/>
        </p:nvSpPr>
        <p:spPr>
          <a:xfrm>
            <a:off x="6423808" y="38156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A06B1D8-CDAB-44AA-4216-0A483344A697}"/>
              </a:ext>
            </a:extLst>
          </p:cNvPr>
          <p:cNvSpPr/>
          <p:nvPr/>
        </p:nvSpPr>
        <p:spPr>
          <a:xfrm>
            <a:off x="6741354" y="38156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65CB184-4BF5-F7A8-E98D-00142C5DFAE8}"/>
              </a:ext>
            </a:extLst>
          </p:cNvPr>
          <p:cNvSpPr/>
          <p:nvPr/>
        </p:nvSpPr>
        <p:spPr>
          <a:xfrm>
            <a:off x="6923007" y="36811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6DB5B19-C61B-8BB0-41EC-C08F4DEE4D30}"/>
              </a:ext>
            </a:extLst>
          </p:cNvPr>
          <p:cNvSpPr/>
          <p:nvPr/>
        </p:nvSpPr>
        <p:spPr>
          <a:xfrm>
            <a:off x="7058920" y="38156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24EBE45A-BC23-B8A1-9D19-782A93D48D5F}"/>
              </a:ext>
            </a:extLst>
          </p:cNvPr>
          <p:cNvSpPr/>
          <p:nvPr/>
        </p:nvSpPr>
        <p:spPr>
          <a:xfrm>
            <a:off x="5337959" y="2107870"/>
            <a:ext cx="2220686" cy="2202872"/>
          </a:xfrm>
          <a:custGeom>
            <a:avLst/>
            <a:gdLst>
              <a:gd name="connsiteX0" fmla="*/ 0 w 2220686"/>
              <a:gd name="connsiteY0" fmla="*/ 2202872 h 2202872"/>
              <a:gd name="connsiteX1" fmla="*/ 2220686 w 2220686"/>
              <a:gd name="connsiteY1" fmla="*/ 0 h 2202872"/>
              <a:gd name="connsiteX2" fmla="*/ 2214748 w 2220686"/>
              <a:gd name="connsiteY2" fmla="*/ 2202872 h 2202872"/>
              <a:gd name="connsiteX3" fmla="*/ 0 w 2220686"/>
              <a:gd name="connsiteY3" fmla="*/ 2202872 h 2202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6" h="2202872">
                <a:moveTo>
                  <a:pt x="0" y="2202872"/>
                </a:moveTo>
                <a:lnTo>
                  <a:pt x="2220686" y="0"/>
                </a:lnTo>
                <a:cubicBezTo>
                  <a:pt x="2218707" y="734291"/>
                  <a:pt x="2216727" y="1468581"/>
                  <a:pt x="2214748" y="2202872"/>
                </a:cubicBezTo>
                <a:lnTo>
                  <a:pt x="0" y="2202872"/>
                </a:lnTo>
                <a:close/>
              </a:path>
            </a:pathLst>
          </a:cu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A2F03944-127F-E428-C170-170B945053D2}"/>
              </a:ext>
            </a:extLst>
          </p:cNvPr>
          <p:cNvSpPr/>
          <p:nvPr/>
        </p:nvSpPr>
        <p:spPr>
          <a:xfrm>
            <a:off x="5337959" y="2101932"/>
            <a:ext cx="2220686" cy="2208810"/>
          </a:xfrm>
          <a:custGeom>
            <a:avLst/>
            <a:gdLst>
              <a:gd name="connsiteX0" fmla="*/ 2220686 w 2220686"/>
              <a:gd name="connsiteY0" fmla="*/ 0 h 2208810"/>
              <a:gd name="connsiteX1" fmla="*/ 0 w 2220686"/>
              <a:gd name="connsiteY1" fmla="*/ 2208810 h 2208810"/>
              <a:gd name="connsiteX2" fmla="*/ 0 w 2220686"/>
              <a:gd name="connsiteY2" fmla="*/ 5938 h 2208810"/>
              <a:gd name="connsiteX3" fmla="*/ 2220686 w 2220686"/>
              <a:gd name="connsiteY3" fmla="*/ 0 h 220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6" h="2208810">
                <a:moveTo>
                  <a:pt x="2220686" y="0"/>
                </a:moveTo>
                <a:lnTo>
                  <a:pt x="0" y="2208810"/>
                </a:lnTo>
                <a:lnTo>
                  <a:pt x="0" y="5938"/>
                </a:lnTo>
                <a:lnTo>
                  <a:pt x="2220686" y="0"/>
                </a:lnTo>
                <a:close/>
              </a:path>
            </a:pathLst>
          </a:cu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531E6527-395B-56AD-DD72-9CAB0FEA3117}"/>
              </a:ext>
            </a:extLst>
          </p:cNvPr>
          <p:cNvSpPr/>
          <p:nvPr/>
        </p:nvSpPr>
        <p:spPr>
          <a:xfrm rot="16200000">
            <a:off x="6298169" y="3575736"/>
            <a:ext cx="260737" cy="2220687"/>
          </a:xfrm>
          <a:prstGeom prst="leftBrac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7EBDD71-713D-B202-E673-9B4C8348B6E5}"/>
              </a:ext>
            </a:extLst>
          </p:cNvPr>
          <p:cNvSpPr txBox="1"/>
          <p:nvPr/>
        </p:nvSpPr>
        <p:spPr>
          <a:xfrm>
            <a:off x="5304842" y="4864949"/>
            <a:ext cx="229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Буфер Кадри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76222B4-5543-E5FA-0BDD-216393240735}"/>
                  </a:ext>
                </a:extLst>
              </p:cNvPr>
              <p:cNvSpPr txBox="1"/>
              <p:nvPr/>
            </p:nvSpPr>
            <p:spPr>
              <a:xfrm>
                <a:off x="4784504" y="4306555"/>
                <a:ext cx="12196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76222B4-5543-E5FA-0BDD-216393240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504" y="4306555"/>
                <a:ext cx="1219629" cy="276999"/>
              </a:xfrm>
              <a:prstGeom prst="rect">
                <a:avLst/>
              </a:prstGeom>
              <a:blipFill>
                <a:blip r:embed="rId3"/>
                <a:stretch>
                  <a:fillRect l="-2000" r="-6500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56BC82C-16BD-0BD5-DFCC-492464694224}"/>
                  </a:ext>
                </a:extLst>
              </p:cNvPr>
              <p:cNvSpPr txBox="1"/>
              <p:nvPr/>
            </p:nvSpPr>
            <p:spPr>
              <a:xfrm>
                <a:off x="7058919" y="4308649"/>
                <a:ext cx="12196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=(1,0)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56BC82C-16BD-0BD5-DFCC-492464694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919" y="4308649"/>
                <a:ext cx="1219629" cy="276999"/>
              </a:xfrm>
              <a:prstGeom prst="rect">
                <a:avLst/>
              </a:prstGeom>
              <a:blipFill>
                <a:blip r:embed="rId4"/>
                <a:stretch>
                  <a:fillRect l="-2000" r="-65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08F9DA4-784E-AB60-E24B-A57B0AA1F319}"/>
                  </a:ext>
                </a:extLst>
              </p:cNvPr>
              <p:cNvSpPr txBox="1"/>
              <p:nvPr/>
            </p:nvSpPr>
            <p:spPr>
              <a:xfrm>
                <a:off x="7030880" y="1743576"/>
                <a:ext cx="12196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=(1,1)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08F9DA4-784E-AB60-E24B-A57B0AA1F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880" y="1743576"/>
                <a:ext cx="1219629" cy="276999"/>
              </a:xfrm>
              <a:prstGeom prst="rect">
                <a:avLst/>
              </a:prstGeom>
              <a:blipFill>
                <a:blip r:embed="rId5"/>
                <a:stretch>
                  <a:fillRect l="-2000" r="-65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DA5657F-3C5B-1141-556E-BEAA6B191C07}"/>
                  </a:ext>
                </a:extLst>
              </p:cNvPr>
              <p:cNvSpPr txBox="1"/>
              <p:nvPr/>
            </p:nvSpPr>
            <p:spPr>
              <a:xfrm>
                <a:off x="4750729" y="1791004"/>
                <a:ext cx="12196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=(0,1)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DA5657F-3C5B-1141-556E-BEAA6B191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729" y="1791004"/>
                <a:ext cx="1219629" cy="276999"/>
              </a:xfrm>
              <a:prstGeom prst="rect">
                <a:avLst/>
              </a:prstGeom>
              <a:blipFill>
                <a:blip r:embed="rId6"/>
                <a:stretch>
                  <a:fillRect l="-2000" r="-65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Oval 108">
            <a:extLst>
              <a:ext uri="{FF2B5EF4-FFF2-40B4-BE49-F238E27FC236}">
                <a16:creationId xmlns:a16="http://schemas.microsoft.com/office/drawing/2014/main" id="{BD727CFE-5858-6F04-151F-C32E01DB0B7D}"/>
              </a:ext>
            </a:extLst>
          </p:cNvPr>
          <p:cNvSpPr/>
          <p:nvPr/>
        </p:nvSpPr>
        <p:spPr>
          <a:xfrm>
            <a:off x="5266707" y="2020575"/>
            <a:ext cx="162365" cy="17580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B2EB31D-ACF4-E159-9AEF-B6C3BA2DD093}"/>
              </a:ext>
            </a:extLst>
          </p:cNvPr>
          <p:cNvSpPr/>
          <p:nvPr/>
        </p:nvSpPr>
        <p:spPr>
          <a:xfrm>
            <a:off x="5277222" y="4208547"/>
            <a:ext cx="162365" cy="17580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DAA19A7-A752-2F76-215C-CB72538A4AC4}"/>
              </a:ext>
            </a:extLst>
          </p:cNvPr>
          <p:cNvSpPr/>
          <p:nvPr/>
        </p:nvSpPr>
        <p:spPr>
          <a:xfrm>
            <a:off x="7478329" y="4196494"/>
            <a:ext cx="162365" cy="17580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3F60ADC-9048-9EF5-A1DE-590754740C09}"/>
              </a:ext>
            </a:extLst>
          </p:cNvPr>
          <p:cNvSpPr/>
          <p:nvPr/>
        </p:nvSpPr>
        <p:spPr>
          <a:xfrm>
            <a:off x="7467532" y="2033244"/>
            <a:ext cx="162365" cy="17580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F2A15D5-1678-A245-6F54-D35BC96B1586}"/>
              </a:ext>
            </a:extLst>
          </p:cNvPr>
          <p:cNvSpPr/>
          <p:nvPr/>
        </p:nvSpPr>
        <p:spPr>
          <a:xfrm>
            <a:off x="8528102" y="208764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4BA65B4-1810-F202-0A74-9A33A571AC12}"/>
              </a:ext>
            </a:extLst>
          </p:cNvPr>
          <p:cNvSpPr/>
          <p:nvPr/>
        </p:nvSpPr>
        <p:spPr>
          <a:xfrm>
            <a:off x="8664015" y="2222131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EA73723-9857-8B9A-3692-07B2B9C36969}"/>
              </a:ext>
            </a:extLst>
          </p:cNvPr>
          <p:cNvSpPr/>
          <p:nvPr/>
        </p:nvSpPr>
        <p:spPr>
          <a:xfrm>
            <a:off x="8845647" y="208764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684454-3FAC-58C6-AB53-EE6B41670CA0}"/>
              </a:ext>
            </a:extLst>
          </p:cNvPr>
          <p:cNvSpPr/>
          <p:nvPr/>
        </p:nvSpPr>
        <p:spPr>
          <a:xfrm>
            <a:off x="9163193" y="208764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6112192-157F-6EFD-3ED3-6A4D881D852B}"/>
              </a:ext>
            </a:extLst>
          </p:cNvPr>
          <p:cNvSpPr/>
          <p:nvPr/>
        </p:nvSpPr>
        <p:spPr>
          <a:xfrm>
            <a:off x="9299106" y="2222131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E5BE98D-B08B-7316-D41E-A70A015AB61D}"/>
              </a:ext>
            </a:extLst>
          </p:cNvPr>
          <p:cNvSpPr/>
          <p:nvPr/>
        </p:nvSpPr>
        <p:spPr>
          <a:xfrm>
            <a:off x="8981560" y="2222130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DBDA48E-EBB6-26F0-F96D-E22B26BA83F0}"/>
              </a:ext>
            </a:extLst>
          </p:cNvPr>
          <p:cNvSpPr/>
          <p:nvPr/>
        </p:nvSpPr>
        <p:spPr>
          <a:xfrm>
            <a:off x="8528101" y="240233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9D4384F-2AE2-CEDC-B457-170675D4E718}"/>
              </a:ext>
            </a:extLst>
          </p:cNvPr>
          <p:cNvSpPr/>
          <p:nvPr/>
        </p:nvSpPr>
        <p:spPr>
          <a:xfrm>
            <a:off x="8528101" y="271703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E6134AE-99D6-327A-2A09-944A8FF78FBB}"/>
              </a:ext>
            </a:extLst>
          </p:cNvPr>
          <p:cNvSpPr/>
          <p:nvPr/>
        </p:nvSpPr>
        <p:spPr>
          <a:xfrm>
            <a:off x="8664014" y="2536824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AFF46288-1924-CB11-2FC6-4128ADFE8A19}"/>
              </a:ext>
            </a:extLst>
          </p:cNvPr>
          <p:cNvSpPr/>
          <p:nvPr/>
        </p:nvSpPr>
        <p:spPr>
          <a:xfrm>
            <a:off x="8664014" y="2851520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123686D-0947-2261-0792-FA90FEE77689}"/>
              </a:ext>
            </a:extLst>
          </p:cNvPr>
          <p:cNvSpPr/>
          <p:nvPr/>
        </p:nvSpPr>
        <p:spPr>
          <a:xfrm>
            <a:off x="8845646" y="240233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CB2E569-6420-E8CC-CF9B-29CCF2B1010C}"/>
              </a:ext>
            </a:extLst>
          </p:cNvPr>
          <p:cNvSpPr/>
          <p:nvPr/>
        </p:nvSpPr>
        <p:spPr>
          <a:xfrm>
            <a:off x="9163192" y="240233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C1080E9-C4C1-91BF-96BF-D1060BB61E53}"/>
              </a:ext>
            </a:extLst>
          </p:cNvPr>
          <p:cNvSpPr/>
          <p:nvPr/>
        </p:nvSpPr>
        <p:spPr>
          <a:xfrm>
            <a:off x="8845646" y="271703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6CDF754-19D2-3868-E76C-F6077935924F}"/>
              </a:ext>
            </a:extLst>
          </p:cNvPr>
          <p:cNvSpPr/>
          <p:nvPr/>
        </p:nvSpPr>
        <p:spPr>
          <a:xfrm>
            <a:off x="9163192" y="271703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EFE02974-CE17-39AD-C8D5-77F46E77F1B7}"/>
              </a:ext>
            </a:extLst>
          </p:cNvPr>
          <p:cNvSpPr/>
          <p:nvPr/>
        </p:nvSpPr>
        <p:spPr>
          <a:xfrm>
            <a:off x="8981559" y="253682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FA5BA87-4335-47C3-E365-6DE2B586C4A1}"/>
              </a:ext>
            </a:extLst>
          </p:cNvPr>
          <p:cNvSpPr/>
          <p:nvPr/>
        </p:nvSpPr>
        <p:spPr>
          <a:xfrm>
            <a:off x="9299105" y="2536824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14E4018-271C-671A-A97D-EF7DDA7E6511}"/>
              </a:ext>
            </a:extLst>
          </p:cNvPr>
          <p:cNvSpPr/>
          <p:nvPr/>
        </p:nvSpPr>
        <p:spPr>
          <a:xfrm>
            <a:off x="9299105" y="2851520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8B88D5C0-1717-1F93-D843-B97EA48366DE}"/>
              </a:ext>
            </a:extLst>
          </p:cNvPr>
          <p:cNvSpPr/>
          <p:nvPr/>
        </p:nvSpPr>
        <p:spPr>
          <a:xfrm>
            <a:off x="8981559" y="285151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4BB69858-C11C-47CD-5C74-D3021E308400}"/>
              </a:ext>
            </a:extLst>
          </p:cNvPr>
          <p:cNvSpPr/>
          <p:nvPr/>
        </p:nvSpPr>
        <p:spPr>
          <a:xfrm>
            <a:off x="9480737" y="208764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3D2DA9E-BED9-3734-8F1A-54896DD954D0}"/>
              </a:ext>
            </a:extLst>
          </p:cNvPr>
          <p:cNvSpPr/>
          <p:nvPr/>
        </p:nvSpPr>
        <p:spPr>
          <a:xfrm>
            <a:off x="9798283" y="208764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0438224-6412-1112-E833-401147CB40B8}"/>
              </a:ext>
            </a:extLst>
          </p:cNvPr>
          <p:cNvSpPr/>
          <p:nvPr/>
        </p:nvSpPr>
        <p:spPr>
          <a:xfrm>
            <a:off x="9934196" y="2222131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87775E18-5828-E87B-790B-2FC806E814EA}"/>
              </a:ext>
            </a:extLst>
          </p:cNvPr>
          <p:cNvSpPr/>
          <p:nvPr/>
        </p:nvSpPr>
        <p:spPr>
          <a:xfrm>
            <a:off x="9616650" y="2222130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F820EF2-F9A3-C185-C228-B71DB4F49224}"/>
              </a:ext>
            </a:extLst>
          </p:cNvPr>
          <p:cNvSpPr/>
          <p:nvPr/>
        </p:nvSpPr>
        <p:spPr>
          <a:xfrm>
            <a:off x="10115828" y="208764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431DE71-2EDC-6470-3204-1667AD5BF0B4}"/>
              </a:ext>
            </a:extLst>
          </p:cNvPr>
          <p:cNvSpPr/>
          <p:nvPr/>
        </p:nvSpPr>
        <p:spPr>
          <a:xfrm>
            <a:off x="10433374" y="208764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9AAE9A74-4967-3D62-20CB-34387F1202A2}"/>
              </a:ext>
            </a:extLst>
          </p:cNvPr>
          <p:cNvSpPr/>
          <p:nvPr/>
        </p:nvSpPr>
        <p:spPr>
          <a:xfrm>
            <a:off x="10569287" y="2222131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9C77D30-460A-47D4-28E4-3A56C8BED4CB}"/>
              </a:ext>
            </a:extLst>
          </p:cNvPr>
          <p:cNvSpPr/>
          <p:nvPr/>
        </p:nvSpPr>
        <p:spPr>
          <a:xfrm>
            <a:off x="10251741" y="2222130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A41933AA-D727-554C-9B4A-9E00B7EBB76E}"/>
              </a:ext>
            </a:extLst>
          </p:cNvPr>
          <p:cNvSpPr/>
          <p:nvPr/>
        </p:nvSpPr>
        <p:spPr>
          <a:xfrm>
            <a:off x="9798282" y="240233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865A1EF-C72A-FD4C-9483-E7640D32255C}"/>
              </a:ext>
            </a:extLst>
          </p:cNvPr>
          <p:cNvSpPr/>
          <p:nvPr/>
        </p:nvSpPr>
        <p:spPr>
          <a:xfrm>
            <a:off x="9934195" y="2536824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BA1FCAC-2ECE-EE6E-CCF6-BFA4640E52C3}"/>
              </a:ext>
            </a:extLst>
          </p:cNvPr>
          <p:cNvSpPr/>
          <p:nvPr/>
        </p:nvSpPr>
        <p:spPr>
          <a:xfrm>
            <a:off x="10115827" y="240233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0DCC9919-7F8C-D4C3-C4C8-3A1E7DE71BDC}"/>
              </a:ext>
            </a:extLst>
          </p:cNvPr>
          <p:cNvSpPr/>
          <p:nvPr/>
        </p:nvSpPr>
        <p:spPr>
          <a:xfrm>
            <a:off x="10433373" y="240233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3F5F2CD-5377-CEF9-8232-722DD8C46A77}"/>
              </a:ext>
            </a:extLst>
          </p:cNvPr>
          <p:cNvSpPr/>
          <p:nvPr/>
        </p:nvSpPr>
        <p:spPr>
          <a:xfrm>
            <a:off x="10115827" y="271703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6755FC15-7ACA-F591-EF25-B4327E20F09C}"/>
              </a:ext>
            </a:extLst>
          </p:cNvPr>
          <p:cNvSpPr/>
          <p:nvPr/>
        </p:nvSpPr>
        <p:spPr>
          <a:xfrm>
            <a:off x="10433373" y="271703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51AC65A-9BFB-2DB1-6E92-8E5B05E1A92C}"/>
              </a:ext>
            </a:extLst>
          </p:cNvPr>
          <p:cNvSpPr/>
          <p:nvPr/>
        </p:nvSpPr>
        <p:spPr>
          <a:xfrm>
            <a:off x="10251740" y="253682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6D89DCB6-EB9E-B9AE-0C12-E3962ED3A66B}"/>
              </a:ext>
            </a:extLst>
          </p:cNvPr>
          <p:cNvSpPr/>
          <p:nvPr/>
        </p:nvSpPr>
        <p:spPr>
          <a:xfrm>
            <a:off x="10569286" y="2536824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7395FDB7-FB00-D774-F406-FB7C0A66377C}"/>
              </a:ext>
            </a:extLst>
          </p:cNvPr>
          <p:cNvSpPr/>
          <p:nvPr/>
        </p:nvSpPr>
        <p:spPr>
          <a:xfrm>
            <a:off x="10569286" y="2851520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B720746-BB34-7112-1143-14276E9171E2}"/>
              </a:ext>
            </a:extLst>
          </p:cNvPr>
          <p:cNvSpPr/>
          <p:nvPr/>
        </p:nvSpPr>
        <p:spPr>
          <a:xfrm>
            <a:off x="10251740" y="285151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9668E65-41CE-8AC3-71C5-E464DC9B363F}"/>
              </a:ext>
            </a:extLst>
          </p:cNvPr>
          <p:cNvSpPr/>
          <p:nvPr/>
        </p:nvSpPr>
        <p:spPr>
          <a:xfrm>
            <a:off x="8528101" y="303172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6A415B5-C28F-DEBF-1EB7-8355950A1934}"/>
              </a:ext>
            </a:extLst>
          </p:cNvPr>
          <p:cNvSpPr/>
          <p:nvPr/>
        </p:nvSpPr>
        <p:spPr>
          <a:xfrm>
            <a:off x="8528101" y="334642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4E356EC-1827-B049-4B8C-885E17D53AE4}"/>
              </a:ext>
            </a:extLst>
          </p:cNvPr>
          <p:cNvSpPr/>
          <p:nvPr/>
        </p:nvSpPr>
        <p:spPr>
          <a:xfrm>
            <a:off x="8664014" y="3166213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13BFB9B4-C946-F259-D1F6-B09296B94C56}"/>
              </a:ext>
            </a:extLst>
          </p:cNvPr>
          <p:cNvSpPr/>
          <p:nvPr/>
        </p:nvSpPr>
        <p:spPr>
          <a:xfrm>
            <a:off x="8664014" y="348090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0C5D0DF8-2A93-8C11-6192-00E021599B78}"/>
              </a:ext>
            </a:extLst>
          </p:cNvPr>
          <p:cNvSpPr/>
          <p:nvPr/>
        </p:nvSpPr>
        <p:spPr>
          <a:xfrm>
            <a:off x="8845646" y="303172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0C2C0FC-677F-FF8E-0879-C4AABEB3F4A6}"/>
              </a:ext>
            </a:extLst>
          </p:cNvPr>
          <p:cNvSpPr/>
          <p:nvPr/>
        </p:nvSpPr>
        <p:spPr>
          <a:xfrm>
            <a:off x="8845646" y="334642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C74243E7-FA34-0CEE-9E9D-DF2E05990B0E}"/>
              </a:ext>
            </a:extLst>
          </p:cNvPr>
          <p:cNvSpPr/>
          <p:nvPr/>
        </p:nvSpPr>
        <p:spPr>
          <a:xfrm>
            <a:off x="8981559" y="3166214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4EF9AAB-9DF2-08E5-A875-1980F8B8C5A6}"/>
              </a:ext>
            </a:extLst>
          </p:cNvPr>
          <p:cNvSpPr/>
          <p:nvPr/>
        </p:nvSpPr>
        <p:spPr>
          <a:xfrm>
            <a:off x="8981559" y="3480908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A6CFDAD-3282-662B-48F1-1167A122BBAB}"/>
              </a:ext>
            </a:extLst>
          </p:cNvPr>
          <p:cNvSpPr/>
          <p:nvPr/>
        </p:nvSpPr>
        <p:spPr>
          <a:xfrm>
            <a:off x="8528100" y="366111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3F0C22C-A31A-5494-9E8B-EEC931C502BC}"/>
              </a:ext>
            </a:extLst>
          </p:cNvPr>
          <p:cNvSpPr/>
          <p:nvPr/>
        </p:nvSpPr>
        <p:spPr>
          <a:xfrm>
            <a:off x="8528100" y="397581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2C356B71-AC64-1292-AD52-8A76D2FEB290}"/>
              </a:ext>
            </a:extLst>
          </p:cNvPr>
          <p:cNvSpPr/>
          <p:nvPr/>
        </p:nvSpPr>
        <p:spPr>
          <a:xfrm>
            <a:off x="8664013" y="3795602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6C8617D-5201-2BF2-A6A2-1D9B6E518D0D}"/>
              </a:ext>
            </a:extLst>
          </p:cNvPr>
          <p:cNvSpPr/>
          <p:nvPr/>
        </p:nvSpPr>
        <p:spPr>
          <a:xfrm>
            <a:off x="8664013" y="4110298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BFDB9371-FF5C-C118-7CFC-0796246F6EE3}"/>
              </a:ext>
            </a:extLst>
          </p:cNvPr>
          <p:cNvSpPr/>
          <p:nvPr/>
        </p:nvSpPr>
        <p:spPr>
          <a:xfrm>
            <a:off x="8845645" y="397581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E6095018-607F-7A68-B2D9-F88EC139E361}"/>
              </a:ext>
            </a:extLst>
          </p:cNvPr>
          <p:cNvSpPr/>
          <p:nvPr/>
        </p:nvSpPr>
        <p:spPr>
          <a:xfrm>
            <a:off x="9163191" y="397581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989F1032-1D73-8EA3-9977-FC84AF6549B2}"/>
              </a:ext>
            </a:extLst>
          </p:cNvPr>
          <p:cNvSpPr/>
          <p:nvPr/>
        </p:nvSpPr>
        <p:spPr>
          <a:xfrm>
            <a:off x="9299104" y="4110298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094769AA-750E-B898-22A0-87166F84B7E0}"/>
              </a:ext>
            </a:extLst>
          </p:cNvPr>
          <p:cNvSpPr/>
          <p:nvPr/>
        </p:nvSpPr>
        <p:spPr>
          <a:xfrm>
            <a:off x="8981558" y="4110297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F3B2E0B-2AC4-ADD3-2DE0-1C71420698B0}"/>
              </a:ext>
            </a:extLst>
          </p:cNvPr>
          <p:cNvSpPr/>
          <p:nvPr/>
        </p:nvSpPr>
        <p:spPr>
          <a:xfrm>
            <a:off x="10115827" y="303172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A3DD900-CF4E-4BAD-3EF1-715EBBB563BA}"/>
              </a:ext>
            </a:extLst>
          </p:cNvPr>
          <p:cNvSpPr/>
          <p:nvPr/>
        </p:nvSpPr>
        <p:spPr>
          <a:xfrm>
            <a:off x="10433373" y="303172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5CE5A8C-CBC8-1DD8-2404-29EAA94C170C}"/>
              </a:ext>
            </a:extLst>
          </p:cNvPr>
          <p:cNvSpPr/>
          <p:nvPr/>
        </p:nvSpPr>
        <p:spPr>
          <a:xfrm>
            <a:off x="10433373" y="334642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D13A500-C6CC-FB80-EBA8-55647214E401}"/>
              </a:ext>
            </a:extLst>
          </p:cNvPr>
          <p:cNvSpPr/>
          <p:nvPr/>
        </p:nvSpPr>
        <p:spPr>
          <a:xfrm>
            <a:off x="10251740" y="3166214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63E72661-D3BF-0064-DB7A-D7B6556C0B12}"/>
              </a:ext>
            </a:extLst>
          </p:cNvPr>
          <p:cNvSpPr/>
          <p:nvPr/>
        </p:nvSpPr>
        <p:spPr>
          <a:xfrm>
            <a:off x="10569286" y="3166213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E9E4A9AB-C851-D58F-2262-89B06EEF6FE5}"/>
              </a:ext>
            </a:extLst>
          </p:cNvPr>
          <p:cNvSpPr/>
          <p:nvPr/>
        </p:nvSpPr>
        <p:spPr>
          <a:xfrm>
            <a:off x="10569286" y="348090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42FC3F28-CC97-368E-577C-157EA204E2F2}"/>
              </a:ext>
            </a:extLst>
          </p:cNvPr>
          <p:cNvSpPr/>
          <p:nvPr/>
        </p:nvSpPr>
        <p:spPr>
          <a:xfrm>
            <a:off x="9480735" y="397581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4AF3194-97BB-F06B-1E24-A1AE2557A260}"/>
              </a:ext>
            </a:extLst>
          </p:cNvPr>
          <p:cNvSpPr/>
          <p:nvPr/>
        </p:nvSpPr>
        <p:spPr>
          <a:xfrm>
            <a:off x="9798281" y="397581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1987DB2E-611E-09AE-E6F4-17D3178A5069}"/>
              </a:ext>
            </a:extLst>
          </p:cNvPr>
          <p:cNvSpPr/>
          <p:nvPr/>
        </p:nvSpPr>
        <p:spPr>
          <a:xfrm>
            <a:off x="9934194" y="4110298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7A600913-4DD7-98E9-117C-53F964454ABC}"/>
              </a:ext>
            </a:extLst>
          </p:cNvPr>
          <p:cNvSpPr/>
          <p:nvPr/>
        </p:nvSpPr>
        <p:spPr>
          <a:xfrm>
            <a:off x="9616648" y="4110297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BF3C445-2C6F-C96A-9C56-DDD2E9F8BD27}"/>
              </a:ext>
            </a:extLst>
          </p:cNvPr>
          <p:cNvSpPr/>
          <p:nvPr/>
        </p:nvSpPr>
        <p:spPr>
          <a:xfrm>
            <a:off x="10433372" y="366111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4523DC9E-F690-F954-6187-8FF018EAB550}"/>
              </a:ext>
            </a:extLst>
          </p:cNvPr>
          <p:cNvSpPr/>
          <p:nvPr/>
        </p:nvSpPr>
        <p:spPr>
          <a:xfrm>
            <a:off x="10115826" y="397581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4708553-07D5-0BD3-CE5F-67C156EBDE30}"/>
              </a:ext>
            </a:extLst>
          </p:cNvPr>
          <p:cNvSpPr/>
          <p:nvPr/>
        </p:nvSpPr>
        <p:spPr>
          <a:xfrm>
            <a:off x="10433372" y="397581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1636172B-1C5C-E6BB-3195-4E20491CCFCC}"/>
              </a:ext>
            </a:extLst>
          </p:cNvPr>
          <p:cNvSpPr/>
          <p:nvPr/>
        </p:nvSpPr>
        <p:spPr>
          <a:xfrm>
            <a:off x="10569285" y="3795602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DA188833-B222-9EAE-8595-B54793BBE3BA}"/>
              </a:ext>
            </a:extLst>
          </p:cNvPr>
          <p:cNvSpPr/>
          <p:nvPr/>
        </p:nvSpPr>
        <p:spPr>
          <a:xfrm>
            <a:off x="10569285" y="4110298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CD9380ED-6304-347E-CD45-F8688CC5890E}"/>
              </a:ext>
            </a:extLst>
          </p:cNvPr>
          <p:cNvSpPr/>
          <p:nvPr/>
        </p:nvSpPr>
        <p:spPr>
          <a:xfrm>
            <a:off x="10251739" y="4110297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ACFBD56-544C-BC48-0F5A-CA2860A512F1}"/>
              </a:ext>
            </a:extLst>
          </p:cNvPr>
          <p:cNvSpPr/>
          <p:nvPr/>
        </p:nvSpPr>
        <p:spPr>
          <a:xfrm>
            <a:off x="9480735" y="240233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681D928D-C374-C703-AC8F-783B2ED74A76}"/>
              </a:ext>
            </a:extLst>
          </p:cNvPr>
          <p:cNvSpPr/>
          <p:nvPr/>
        </p:nvSpPr>
        <p:spPr>
          <a:xfrm>
            <a:off x="9616648" y="253682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F3A8391E-7953-95B0-5BB8-7CE7362FD17F}"/>
              </a:ext>
            </a:extLst>
          </p:cNvPr>
          <p:cNvSpPr/>
          <p:nvPr/>
        </p:nvSpPr>
        <p:spPr>
          <a:xfrm>
            <a:off x="9480732" y="271439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2220E1F-3812-4F17-872B-2DA00289F942}"/>
              </a:ext>
            </a:extLst>
          </p:cNvPr>
          <p:cNvSpPr/>
          <p:nvPr/>
        </p:nvSpPr>
        <p:spPr>
          <a:xfrm>
            <a:off x="9798278" y="271439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970A2F68-8F75-E983-0B2F-DD037A591597}"/>
              </a:ext>
            </a:extLst>
          </p:cNvPr>
          <p:cNvSpPr/>
          <p:nvPr/>
        </p:nvSpPr>
        <p:spPr>
          <a:xfrm>
            <a:off x="9616645" y="2848888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DC00898C-208C-E140-96C1-C186F68B0BA1}"/>
              </a:ext>
            </a:extLst>
          </p:cNvPr>
          <p:cNvSpPr/>
          <p:nvPr/>
        </p:nvSpPr>
        <p:spPr>
          <a:xfrm>
            <a:off x="9934191" y="2848887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FCBD9ED-3548-5F0B-890D-A914CA880F3F}"/>
              </a:ext>
            </a:extLst>
          </p:cNvPr>
          <p:cNvSpPr/>
          <p:nvPr/>
        </p:nvSpPr>
        <p:spPr>
          <a:xfrm>
            <a:off x="9163187" y="303172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B4B31FB-99A1-32FA-B7AF-1EBDFC552BC5}"/>
              </a:ext>
            </a:extLst>
          </p:cNvPr>
          <p:cNvSpPr/>
          <p:nvPr/>
        </p:nvSpPr>
        <p:spPr>
          <a:xfrm>
            <a:off x="9480733" y="303172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0BEF0D5F-3EBB-BAA9-BF60-9DC9B26B28BB}"/>
              </a:ext>
            </a:extLst>
          </p:cNvPr>
          <p:cNvSpPr/>
          <p:nvPr/>
        </p:nvSpPr>
        <p:spPr>
          <a:xfrm>
            <a:off x="9299100" y="316621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ED233710-44E8-475A-8124-01E31490A515}"/>
              </a:ext>
            </a:extLst>
          </p:cNvPr>
          <p:cNvSpPr/>
          <p:nvPr/>
        </p:nvSpPr>
        <p:spPr>
          <a:xfrm>
            <a:off x="9616646" y="3166214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9352236A-2BF8-BCEA-9BF0-48E1D64478C2}"/>
              </a:ext>
            </a:extLst>
          </p:cNvPr>
          <p:cNvSpPr/>
          <p:nvPr/>
        </p:nvSpPr>
        <p:spPr>
          <a:xfrm>
            <a:off x="9798278" y="303172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2FE594D5-4B37-AA65-C484-64B71F401180}"/>
              </a:ext>
            </a:extLst>
          </p:cNvPr>
          <p:cNvSpPr/>
          <p:nvPr/>
        </p:nvSpPr>
        <p:spPr>
          <a:xfrm>
            <a:off x="9934191" y="316621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CCC75028-27AE-3DD6-21AB-254112C52D86}"/>
              </a:ext>
            </a:extLst>
          </p:cNvPr>
          <p:cNvSpPr/>
          <p:nvPr/>
        </p:nvSpPr>
        <p:spPr>
          <a:xfrm>
            <a:off x="9163182" y="334641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6F4E9416-87AB-52CC-0D71-44E2E38A25F4}"/>
              </a:ext>
            </a:extLst>
          </p:cNvPr>
          <p:cNvSpPr/>
          <p:nvPr/>
        </p:nvSpPr>
        <p:spPr>
          <a:xfrm>
            <a:off x="9480728" y="334641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0D5CE776-E28F-BDA8-767E-9C921CFB77D8}"/>
              </a:ext>
            </a:extLst>
          </p:cNvPr>
          <p:cNvSpPr/>
          <p:nvPr/>
        </p:nvSpPr>
        <p:spPr>
          <a:xfrm>
            <a:off x="9616641" y="348090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2A34797E-A2E1-2113-0F64-FA37E7550B2E}"/>
              </a:ext>
            </a:extLst>
          </p:cNvPr>
          <p:cNvSpPr/>
          <p:nvPr/>
        </p:nvSpPr>
        <p:spPr>
          <a:xfrm>
            <a:off x="9299095" y="348090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F1D2E161-63E3-8FC9-1C5C-BCC0B9F0220A}"/>
              </a:ext>
            </a:extLst>
          </p:cNvPr>
          <p:cNvSpPr/>
          <p:nvPr/>
        </p:nvSpPr>
        <p:spPr>
          <a:xfrm>
            <a:off x="9798273" y="334641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A2C63E6-4666-0D98-530C-16C757A6F630}"/>
              </a:ext>
            </a:extLst>
          </p:cNvPr>
          <p:cNvSpPr/>
          <p:nvPr/>
        </p:nvSpPr>
        <p:spPr>
          <a:xfrm>
            <a:off x="9934186" y="348090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081F7DB7-F26E-DAA1-7E8F-CB06DC25056A}"/>
              </a:ext>
            </a:extLst>
          </p:cNvPr>
          <p:cNvSpPr/>
          <p:nvPr/>
        </p:nvSpPr>
        <p:spPr>
          <a:xfrm>
            <a:off x="10115826" y="334641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420F27C-E53B-9FC9-2BCE-037069703974}"/>
              </a:ext>
            </a:extLst>
          </p:cNvPr>
          <p:cNvSpPr/>
          <p:nvPr/>
        </p:nvSpPr>
        <p:spPr>
          <a:xfrm>
            <a:off x="10251739" y="3480907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99D55365-3668-F9DD-10B4-3ACDB06D9C42}"/>
              </a:ext>
            </a:extLst>
          </p:cNvPr>
          <p:cNvSpPr/>
          <p:nvPr/>
        </p:nvSpPr>
        <p:spPr>
          <a:xfrm>
            <a:off x="8845632" y="366110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C91FDD3C-CFD9-A309-A1E4-D3D4864D3AD7}"/>
              </a:ext>
            </a:extLst>
          </p:cNvPr>
          <p:cNvSpPr/>
          <p:nvPr/>
        </p:nvSpPr>
        <p:spPr>
          <a:xfrm>
            <a:off x="9163178" y="366110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B0202864-8894-8BE8-99BB-0FE2A4E5E3BA}"/>
              </a:ext>
            </a:extLst>
          </p:cNvPr>
          <p:cNvSpPr/>
          <p:nvPr/>
        </p:nvSpPr>
        <p:spPr>
          <a:xfrm>
            <a:off x="8981545" y="3795598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9EB1FA64-1B80-34A4-C148-2B46CDA218F9}"/>
              </a:ext>
            </a:extLst>
          </p:cNvPr>
          <p:cNvSpPr/>
          <p:nvPr/>
        </p:nvSpPr>
        <p:spPr>
          <a:xfrm>
            <a:off x="9299091" y="3795597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C5FB9AA-9ACF-8B88-811D-130695C53E50}"/>
              </a:ext>
            </a:extLst>
          </p:cNvPr>
          <p:cNvSpPr/>
          <p:nvPr/>
        </p:nvSpPr>
        <p:spPr>
          <a:xfrm>
            <a:off x="9480715" y="366111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1E0830E-E65D-D776-8F23-259E9E1BD175}"/>
              </a:ext>
            </a:extLst>
          </p:cNvPr>
          <p:cNvSpPr/>
          <p:nvPr/>
        </p:nvSpPr>
        <p:spPr>
          <a:xfrm>
            <a:off x="9798261" y="366111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CBA422EE-1F67-1EA9-6FB5-C565B89EEC1D}"/>
              </a:ext>
            </a:extLst>
          </p:cNvPr>
          <p:cNvSpPr/>
          <p:nvPr/>
        </p:nvSpPr>
        <p:spPr>
          <a:xfrm>
            <a:off x="9616628" y="3795600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04249499-6C9F-A6C4-CE21-BDAD1E196456}"/>
              </a:ext>
            </a:extLst>
          </p:cNvPr>
          <p:cNvSpPr/>
          <p:nvPr/>
        </p:nvSpPr>
        <p:spPr>
          <a:xfrm>
            <a:off x="9934174" y="379559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000E5058-A312-155A-5A63-877768F89BD0}"/>
              </a:ext>
            </a:extLst>
          </p:cNvPr>
          <p:cNvSpPr/>
          <p:nvPr/>
        </p:nvSpPr>
        <p:spPr>
          <a:xfrm>
            <a:off x="10115827" y="366111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0AFC5B5-D7CE-9F39-8C5E-223CFB175B07}"/>
              </a:ext>
            </a:extLst>
          </p:cNvPr>
          <p:cNvSpPr/>
          <p:nvPr/>
        </p:nvSpPr>
        <p:spPr>
          <a:xfrm>
            <a:off x="10251740" y="3795600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Left Brace 237">
            <a:extLst>
              <a:ext uri="{FF2B5EF4-FFF2-40B4-BE49-F238E27FC236}">
                <a16:creationId xmlns:a16="http://schemas.microsoft.com/office/drawing/2014/main" id="{40B5A784-A8CA-4D31-F45F-3683BCC2E502}"/>
              </a:ext>
            </a:extLst>
          </p:cNvPr>
          <p:cNvSpPr/>
          <p:nvPr/>
        </p:nvSpPr>
        <p:spPr>
          <a:xfrm rot="16200000">
            <a:off x="9514773" y="3572360"/>
            <a:ext cx="260737" cy="2220687"/>
          </a:xfrm>
          <a:prstGeom prst="leftBrac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08FC0A1-D17E-0447-AD00-E570EF0B1D07}"/>
              </a:ext>
            </a:extLst>
          </p:cNvPr>
          <p:cNvSpPr txBox="1"/>
          <p:nvPr/>
        </p:nvSpPr>
        <p:spPr>
          <a:xfrm>
            <a:off x="8521446" y="4861573"/>
            <a:ext cx="229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Текстура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7208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06" grpId="0"/>
      <p:bldP spid="128" grpId="0"/>
      <p:bldP spid="129" grpId="0"/>
      <p:bldP spid="130" grpId="0"/>
      <p:bldP spid="109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8" grpId="0" animBg="1"/>
      <p:bldP spid="2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04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0EB2-89CC-4FDF-AFAC-EFC95167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Білінійна Інтерполяція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B1203-15EB-EA43-1BED-052DEC2C1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358752" cy="435133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Ми написали алгоритм білінійної інтерполяції, але результат не є добрим</a:t>
            </a:r>
          </a:p>
          <a:p>
            <a:r>
              <a:rPr lang="uk-UA" dirty="0">
                <a:latin typeface="YouTube Sans"/>
              </a:rPr>
              <a:t>Перейдемо приклад щоби краще зрозуміти чому</a:t>
            </a:r>
            <a:endParaRPr lang="en-US" dirty="0">
              <a:latin typeface="YouTube San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1962D51-4C2C-D17A-8535-97414BFC5F4A}"/>
              </a:ext>
            </a:extLst>
          </p:cNvPr>
          <p:cNvSpPr/>
          <p:nvPr/>
        </p:nvSpPr>
        <p:spPr>
          <a:xfrm>
            <a:off x="6887361" y="1887523"/>
            <a:ext cx="2332140" cy="23489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F510420-4FEC-3F7B-291A-E6F7E06BE057}"/>
              </a:ext>
            </a:extLst>
          </p:cNvPr>
          <p:cNvSpPr/>
          <p:nvPr/>
        </p:nvSpPr>
        <p:spPr>
          <a:xfrm>
            <a:off x="6887361" y="1887523"/>
            <a:ext cx="1166070" cy="11744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FE883FE-0533-7033-D37A-94CC748B780B}"/>
              </a:ext>
            </a:extLst>
          </p:cNvPr>
          <p:cNvSpPr/>
          <p:nvPr/>
        </p:nvSpPr>
        <p:spPr>
          <a:xfrm>
            <a:off x="7428451" y="2432806"/>
            <a:ext cx="100668" cy="1090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BDA0A44-92A4-E0DD-7408-D12A3FBFBF52}"/>
              </a:ext>
            </a:extLst>
          </p:cNvPr>
          <p:cNvSpPr/>
          <p:nvPr/>
        </p:nvSpPr>
        <p:spPr>
          <a:xfrm>
            <a:off x="8053431" y="1887523"/>
            <a:ext cx="1166070" cy="11744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5477B90-738B-BBFE-D3D0-D72C00A5DBA6}"/>
              </a:ext>
            </a:extLst>
          </p:cNvPr>
          <p:cNvSpPr/>
          <p:nvPr/>
        </p:nvSpPr>
        <p:spPr>
          <a:xfrm>
            <a:off x="8594521" y="2432806"/>
            <a:ext cx="100668" cy="10905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773C67-F646-5DA3-0B00-6F3951705023}"/>
              </a:ext>
            </a:extLst>
          </p:cNvPr>
          <p:cNvSpPr/>
          <p:nvPr/>
        </p:nvSpPr>
        <p:spPr>
          <a:xfrm>
            <a:off x="6887361" y="3061982"/>
            <a:ext cx="1166070" cy="11744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ECF3916-C668-DCF5-196F-292D57D4FE58}"/>
              </a:ext>
            </a:extLst>
          </p:cNvPr>
          <p:cNvSpPr/>
          <p:nvPr/>
        </p:nvSpPr>
        <p:spPr>
          <a:xfrm>
            <a:off x="7428451" y="3607265"/>
            <a:ext cx="100668" cy="10905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573A09F-9260-9883-39D3-C9F7E30DC9BC}"/>
              </a:ext>
            </a:extLst>
          </p:cNvPr>
          <p:cNvSpPr/>
          <p:nvPr/>
        </p:nvSpPr>
        <p:spPr>
          <a:xfrm>
            <a:off x="8053431" y="3061982"/>
            <a:ext cx="1166070" cy="11744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E5D200F-2A19-C749-A386-3581E0358409}"/>
              </a:ext>
            </a:extLst>
          </p:cNvPr>
          <p:cNvSpPr/>
          <p:nvPr/>
        </p:nvSpPr>
        <p:spPr>
          <a:xfrm>
            <a:off x="8594521" y="3607265"/>
            <a:ext cx="100668" cy="1090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932E783-B751-02BD-2A99-4A819BA5F43B}"/>
              </a:ext>
            </a:extLst>
          </p:cNvPr>
          <p:cNvSpPr/>
          <p:nvPr/>
        </p:nvSpPr>
        <p:spPr>
          <a:xfrm>
            <a:off x="7784983" y="2961314"/>
            <a:ext cx="159391" cy="15939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D6E9AD2-0FEC-E8ED-B79F-0174EA6D4AAC}"/>
              </a:ext>
            </a:extLst>
          </p:cNvPr>
          <p:cNvCxnSpPr>
            <a:stCxn id="83" idx="3"/>
            <a:endCxn id="88" idx="7"/>
          </p:cNvCxnSpPr>
          <p:nvPr/>
        </p:nvCxnSpPr>
        <p:spPr>
          <a:xfrm flipH="1">
            <a:off x="7921032" y="2525892"/>
            <a:ext cx="688231" cy="45876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A194B2-C2EB-A04D-939E-B3E21E18E101}"/>
              </a:ext>
            </a:extLst>
          </p:cNvPr>
          <p:cNvCxnSpPr>
            <a:cxnSpLocks/>
            <a:stCxn id="87" idx="1"/>
            <a:endCxn id="88" idx="5"/>
          </p:cNvCxnSpPr>
          <p:nvPr/>
        </p:nvCxnSpPr>
        <p:spPr>
          <a:xfrm flipH="1" flipV="1">
            <a:off x="7921032" y="3097363"/>
            <a:ext cx="688231" cy="52587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176706-4DFE-122D-31E1-323449E06415}"/>
              </a:ext>
            </a:extLst>
          </p:cNvPr>
          <p:cNvCxnSpPr>
            <a:cxnSpLocks/>
            <a:stCxn id="85" idx="0"/>
            <a:endCxn id="88" idx="3"/>
          </p:cNvCxnSpPr>
          <p:nvPr/>
        </p:nvCxnSpPr>
        <p:spPr>
          <a:xfrm flipV="1">
            <a:off x="7478785" y="3097363"/>
            <a:ext cx="329540" cy="50990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8C2D0F7-4A94-B0DC-46D4-617648C238EC}"/>
              </a:ext>
            </a:extLst>
          </p:cNvPr>
          <p:cNvCxnSpPr>
            <a:cxnSpLocks/>
            <a:stCxn id="81" idx="5"/>
            <a:endCxn id="88" idx="1"/>
          </p:cNvCxnSpPr>
          <p:nvPr/>
        </p:nvCxnSpPr>
        <p:spPr>
          <a:xfrm>
            <a:off x="7514377" y="2525892"/>
            <a:ext cx="293948" cy="45876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7BF1F90C-E35C-B6DB-2580-200F91A76E04}"/>
              </a:ext>
            </a:extLst>
          </p:cNvPr>
          <p:cNvSpPr/>
          <p:nvPr/>
        </p:nvSpPr>
        <p:spPr>
          <a:xfrm>
            <a:off x="7625592" y="3432117"/>
            <a:ext cx="159391" cy="1593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D01D2F1-0E67-810A-C62B-AB23BA7E29D9}"/>
              </a:ext>
            </a:extLst>
          </p:cNvPr>
          <p:cNvCxnSpPr>
            <a:cxnSpLocks/>
            <a:stCxn id="83" idx="4"/>
            <a:endCxn id="95" idx="0"/>
          </p:cNvCxnSpPr>
          <p:nvPr/>
        </p:nvCxnSpPr>
        <p:spPr>
          <a:xfrm flipH="1">
            <a:off x="8615699" y="2541863"/>
            <a:ext cx="29156" cy="770624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B301FF06-78EE-8307-95E5-036B78F20DFB}"/>
              </a:ext>
            </a:extLst>
          </p:cNvPr>
          <p:cNvSpPr/>
          <p:nvPr/>
        </p:nvSpPr>
        <p:spPr>
          <a:xfrm>
            <a:off x="8536003" y="3312487"/>
            <a:ext cx="159391" cy="15939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A44AA57-40E8-E676-5D09-339B09C777B9}"/>
              </a:ext>
            </a:extLst>
          </p:cNvPr>
          <p:cNvCxnSpPr>
            <a:cxnSpLocks/>
            <a:stCxn id="85" idx="7"/>
            <a:endCxn id="93" idx="3"/>
          </p:cNvCxnSpPr>
          <p:nvPr/>
        </p:nvCxnSpPr>
        <p:spPr>
          <a:xfrm flipV="1">
            <a:off x="7514377" y="3568166"/>
            <a:ext cx="134557" cy="550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B7EA9A1-AFD1-E846-6D11-384801076B99}"/>
              </a:ext>
            </a:extLst>
          </p:cNvPr>
          <p:cNvCxnSpPr>
            <a:cxnSpLocks/>
            <a:stCxn id="83" idx="3"/>
            <a:endCxn id="93" idx="7"/>
          </p:cNvCxnSpPr>
          <p:nvPr/>
        </p:nvCxnSpPr>
        <p:spPr>
          <a:xfrm flipH="1">
            <a:off x="7761641" y="2525892"/>
            <a:ext cx="847622" cy="929567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09B0959-BA4B-C362-E5B2-E57A8F7A0C46}"/>
              </a:ext>
            </a:extLst>
          </p:cNvPr>
          <p:cNvCxnSpPr>
            <a:cxnSpLocks/>
            <a:stCxn id="87" idx="2"/>
            <a:endCxn id="93" idx="6"/>
          </p:cNvCxnSpPr>
          <p:nvPr/>
        </p:nvCxnSpPr>
        <p:spPr>
          <a:xfrm flipH="1" flipV="1">
            <a:off x="7784983" y="3511813"/>
            <a:ext cx="809538" cy="149981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0D3CA12-FC28-D098-49CA-63AC0D0162C5}"/>
              </a:ext>
            </a:extLst>
          </p:cNvPr>
          <p:cNvCxnSpPr>
            <a:cxnSpLocks/>
            <a:stCxn id="81" idx="4"/>
            <a:endCxn id="93" idx="0"/>
          </p:cNvCxnSpPr>
          <p:nvPr/>
        </p:nvCxnSpPr>
        <p:spPr>
          <a:xfrm>
            <a:off x="7478785" y="2541863"/>
            <a:ext cx="226503" cy="890254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F12C555-779E-F5BA-0168-508C79151EA8}"/>
              </a:ext>
            </a:extLst>
          </p:cNvPr>
          <p:cNvCxnSpPr>
            <a:cxnSpLocks/>
            <a:stCxn id="87" idx="0"/>
            <a:endCxn id="95" idx="4"/>
          </p:cNvCxnSpPr>
          <p:nvPr/>
        </p:nvCxnSpPr>
        <p:spPr>
          <a:xfrm flipH="1" flipV="1">
            <a:off x="8615699" y="3471878"/>
            <a:ext cx="29156" cy="1353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D4E99EA-9183-0BB7-E090-D58D031F0A09}"/>
              </a:ext>
            </a:extLst>
          </p:cNvPr>
          <p:cNvCxnSpPr>
            <a:cxnSpLocks/>
            <a:stCxn id="85" idx="7"/>
            <a:endCxn id="95" idx="2"/>
          </p:cNvCxnSpPr>
          <p:nvPr/>
        </p:nvCxnSpPr>
        <p:spPr>
          <a:xfrm flipV="1">
            <a:off x="7514377" y="3392183"/>
            <a:ext cx="1021626" cy="231053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8240C6B-4350-638E-F989-389A41C0E398}"/>
              </a:ext>
            </a:extLst>
          </p:cNvPr>
          <p:cNvCxnSpPr>
            <a:cxnSpLocks/>
            <a:stCxn id="81" idx="4"/>
            <a:endCxn id="95" idx="1"/>
          </p:cNvCxnSpPr>
          <p:nvPr/>
        </p:nvCxnSpPr>
        <p:spPr>
          <a:xfrm>
            <a:off x="7478785" y="2541863"/>
            <a:ext cx="1080560" cy="793966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97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8" grpId="0" animBg="1"/>
      <p:bldP spid="88" grpId="1" animBg="1"/>
      <p:bldP spid="93" grpId="0" animBg="1"/>
      <p:bldP spid="93" grpId="1" animBg="1"/>
      <p:bldP spid="95" grpId="0" animBg="1"/>
      <p:bldP spid="95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0EB2-89CC-4FDF-AFAC-EFC95167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Білінійна Інтерполяція</a:t>
            </a:r>
            <a:endParaRPr lang="en-US" dirty="0">
              <a:latin typeface="YouTube San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15DCBCC-5AC3-0FC3-3C3A-50648350EDD2}"/>
              </a:ext>
            </a:extLst>
          </p:cNvPr>
          <p:cNvSpPr/>
          <p:nvPr/>
        </p:nvSpPr>
        <p:spPr>
          <a:xfrm>
            <a:off x="6644379" y="2053398"/>
            <a:ext cx="2431532" cy="25861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ACE1DF0-BC6A-F704-2577-1AE523B663BD}"/>
              </a:ext>
            </a:extLst>
          </p:cNvPr>
          <p:cNvSpPr/>
          <p:nvPr/>
        </p:nvSpPr>
        <p:spPr>
          <a:xfrm>
            <a:off x="6756372" y="2196562"/>
            <a:ext cx="988291" cy="10067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EDFFD34-AF3B-89CC-731D-C4B3892BE9A3}"/>
              </a:ext>
            </a:extLst>
          </p:cNvPr>
          <p:cNvSpPr/>
          <p:nvPr/>
        </p:nvSpPr>
        <p:spPr>
          <a:xfrm>
            <a:off x="7967520" y="3497198"/>
            <a:ext cx="988291" cy="10067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EF56FF6-F20F-B263-0683-DE54E2EB66F3}"/>
              </a:ext>
            </a:extLst>
          </p:cNvPr>
          <p:cNvSpPr/>
          <p:nvPr/>
        </p:nvSpPr>
        <p:spPr>
          <a:xfrm>
            <a:off x="6755190" y="3497198"/>
            <a:ext cx="988291" cy="1006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E891E0F-AF90-3939-E3BA-666BF60042F7}"/>
              </a:ext>
            </a:extLst>
          </p:cNvPr>
          <p:cNvSpPr/>
          <p:nvPr/>
        </p:nvSpPr>
        <p:spPr>
          <a:xfrm>
            <a:off x="7966337" y="2196562"/>
            <a:ext cx="988291" cy="1006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9B6B3D1-6FBC-02E3-DFD0-E61FCB2F0211}"/>
              </a:ext>
            </a:extLst>
          </p:cNvPr>
          <p:cNvSpPr/>
          <p:nvPr/>
        </p:nvSpPr>
        <p:spPr>
          <a:xfrm>
            <a:off x="7250545" y="2053398"/>
            <a:ext cx="609600" cy="646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BE142E6C-8DF7-5785-8E44-E500123C2F53}"/>
              </a:ext>
            </a:extLst>
          </p:cNvPr>
          <p:cNvSpPr/>
          <p:nvPr/>
        </p:nvSpPr>
        <p:spPr>
          <a:xfrm>
            <a:off x="7494123" y="2324685"/>
            <a:ext cx="116642" cy="116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2AF50D1-F00E-76F9-81A7-12D6989347F0}"/>
              </a:ext>
            </a:extLst>
          </p:cNvPr>
          <p:cNvSpPr/>
          <p:nvPr/>
        </p:nvSpPr>
        <p:spPr>
          <a:xfrm>
            <a:off x="7250545" y="2699944"/>
            <a:ext cx="609600" cy="646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68706993-7410-5A49-656F-D220CC4757D6}"/>
              </a:ext>
            </a:extLst>
          </p:cNvPr>
          <p:cNvSpPr/>
          <p:nvPr/>
        </p:nvSpPr>
        <p:spPr>
          <a:xfrm>
            <a:off x="7494123" y="2971231"/>
            <a:ext cx="116642" cy="116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8E1B837-0058-EA08-5F29-E7F7F7F85E64}"/>
              </a:ext>
            </a:extLst>
          </p:cNvPr>
          <p:cNvSpPr/>
          <p:nvPr/>
        </p:nvSpPr>
        <p:spPr>
          <a:xfrm>
            <a:off x="6644379" y="2053398"/>
            <a:ext cx="609600" cy="646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F594EC2-38FC-D96E-8BEB-45BD6FF4A3ED}"/>
              </a:ext>
            </a:extLst>
          </p:cNvPr>
          <p:cNvSpPr/>
          <p:nvPr/>
        </p:nvSpPr>
        <p:spPr>
          <a:xfrm>
            <a:off x="6887957" y="2324685"/>
            <a:ext cx="116642" cy="116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5F8F0DA-F257-29DB-4327-86A84B702832}"/>
              </a:ext>
            </a:extLst>
          </p:cNvPr>
          <p:cNvSpPr/>
          <p:nvPr/>
        </p:nvSpPr>
        <p:spPr>
          <a:xfrm>
            <a:off x="6644379" y="2699944"/>
            <a:ext cx="609600" cy="646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970DB58-E9BF-D590-734B-DE7BCA8C9628}"/>
              </a:ext>
            </a:extLst>
          </p:cNvPr>
          <p:cNvSpPr/>
          <p:nvPr/>
        </p:nvSpPr>
        <p:spPr>
          <a:xfrm>
            <a:off x="6887957" y="2971231"/>
            <a:ext cx="116642" cy="116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8EAA19B-A8FF-42B9-C9E0-DE214B6C7726}"/>
              </a:ext>
            </a:extLst>
          </p:cNvPr>
          <p:cNvSpPr/>
          <p:nvPr/>
        </p:nvSpPr>
        <p:spPr>
          <a:xfrm>
            <a:off x="7250545" y="3346490"/>
            <a:ext cx="609600" cy="646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96C0BE4D-008F-385F-1BF0-B63DF47A1DEB}"/>
              </a:ext>
            </a:extLst>
          </p:cNvPr>
          <p:cNvSpPr/>
          <p:nvPr/>
        </p:nvSpPr>
        <p:spPr>
          <a:xfrm>
            <a:off x="7494123" y="3617777"/>
            <a:ext cx="116642" cy="1166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9E95EE-DBA3-88EA-DD70-4AA16D40C7B9}"/>
              </a:ext>
            </a:extLst>
          </p:cNvPr>
          <p:cNvSpPr/>
          <p:nvPr/>
        </p:nvSpPr>
        <p:spPr>
          <a:xfrm>
            <a:off x="7250545" y="3993036"/>
            <a:ext cx="609600" cy="646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6801DDF-6C62-9DF4-A5B9-76329ABCAF3B}"/>
              </a:ext>
            </a:extLst>
          </p:cNvPr>
          <p:cNvSpPr/>
          <p:nvPr/>
        </p:nvSpPr>
        <p:spPr>
          <a:xfrm>
            <a:off x="7494123" y="4264323"/>
            <a:ext cx="116642" cy="1166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D6179C5-CAC8-E2A4-BA65-770DBE743969}"/>
              </a:ext>
            </a:extLst>
          </p:cNvPr>
          <p:cNvSpPr/>
          <p:nvPr/>
        </p:nvSpPr>
        <p:spPr>
          <a:xfrm>
            <a:off x="6644379" y="3346490"/>
            <a:ext cx="609600" cy="646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3FE2DC33-894C-3647-9641-1D01FEB54F10}"/>
              </a:ext>
            </a:extLst>
          </p:cNvPr>
          <p:cNvSpPr/>
          <p:nvPr/>
        </p:nvSpPr>
        <p:spPr>
          <a:xfrm>
            <a:off x="6887957" y="3617777"/>
            <a:ext cx="116642" cy="1166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A2AB17B-66C4-FC65-A52D-F56322EED16D}"/>
              </a:ext>
            </a:extLst>
          </p:cNvPr>
          <p:cNvSpPr/>
          <p:nvPr/>
        </p:nvSpPr>
        <p:spPr>
          <a:xfrm>
            <a:off x="6644379" y="3993036"/>
            <a:ext cx="609600" cy="646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806D92AC-208D-E7D8-05F9-1BC86D19A3DF}"/>
              </a:ext>
            </a:extLst>
          </p:cNvPr>
          <p:cNvSpPr/>
          <p:nvPr/>
        </p:nvSpPr>
        <p:spPr>
          <a:xfrm>
            <a:off x="6887957" y="4264323"/>
            <a:ext cx="116642" cy="1166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F6C90E7-8AD5-A8C1-9CEC-02A2B556F493}"/>
              </a:ext>
            </a:extLst>
          </p:cNvPr>
          <p:cNvSpPr/>
          <p:nvPr/>
        </p:nvSpPr>
        <p:spPr>
          <a:xfrm>
            <a:off x="8466311" y="2053398"/>
            <a:ext cx="609600" cy="646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798E2F9-8BA4-ACE5-0F97-6BAF1C9F1BEA}"/>
              </a:ext>
            </a:extLst>
          </p:cNvPr>
          <p:cNvSpPr/>
          <p:nvPr/>
        </p:nvSpPr>
        <p:spPr>
          <a:xfrm>
            <a:off x="8709889" y="2324685"/>
            <a:ext cx="116642" cy="1166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647282C-3524-F910-5EC0-2DECDF5199D4}"/>
              </a:ext>
            </a:extLst>
          </p:cNvPr>
          <p:cNvSpPr/>
          <p:nvPr/>
        </p:nvSpPr>
        <p:spPr>
          <a:xfrm>
            <a:off x="8466311" y="2699944"/>
            <a:ext cx="609600" cy="646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909FB4E-1A0F-AD19-D220-2CC22858DAA1}"/>
              </a:ext>
            </a:extLst>
          </p:cNvPr>
          <p:cNvSpPr/>
          <p:nvPr/>
        </p:nvSpPr>
        <p:spPr>
          <a:xfrm>
            <a:off x="8709889" y="2971231"/>
            <a:ext cx="116642" cy="1166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B116C24-AE00-42C8-D4E9-6BF2A873E13B}"/>
              </a:ext>
            </a:extLst>
          </p:cNvPr>
          <p:cNvSpPr/>
          <p:nvPr/>
        </p:nvSpPr>
        <p:spPr>
          <a:xfrm>
            <a:off x="7860145" y="2053398"/>
            <a:ext cx="609600" cy="646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E708566D-2ACB-8061-1A57-8DD272F33B26}"/>
              </a:ext>
            </a:extLst>
          </p:cNvPr>
          <p:cNvSpPr/>
          <p:nvPr/>
        </p:nvSpPr>
        <p:spPr>
          <a:xfrm>
            <a:off x="8103723" y="2324685"/>
            <a:ext cx="116642" cy="1166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3B495D1-CB6D-1E5E-8164-F71AEFC62697}"/>
              </a:ext>
            </a:extLst>
          </p:cNvPr>
          <p:cNvSpPr/>
          <p:nvPr/>
        </p:nvSpPr>
        <p:spPr>
          <a:xfrm>
            <a:off x="7860145" y="2699944"/>
            <a:ext cx="609600" cy="646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D78EFE0B-FF74-267F-00B0-8B4D514D9BD2}"/>
              </a:ext>
            </a:extLst>
          </p:cNvPr>
          <p:cNvSpPr/>
          <p:nvPr/>
        </p:nvSpPr>
        <p:spPr>
          <a:xfrm>
            <a:off x="8103723" y="2971231"/>
            <a:ext cx="116642" cy="1166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AFC2F67-C309-6429-6549-DCBA21C55482}"/>
              </a:ext>
            </a:extLst>
          </p:cNvPr>
          <p:cNvSpPr/>
          <p:nvPr/>
        </p:nvSpPr>
        <p:spPr>
          <a:xfrm>
            <a:off x="8466311" y="3346490"/>
            <a:ext cx="609600" cy="646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91EC425-C143-8D1A-AE26-B96A8D4EABFF}"/>
              </a:ext>
            </a:extLst>
          </p:cNvPr>
          <p:cNvSpPr/>
          <p:nvPr/>
        </p:nvSpPr>
        <p:spPr>
          <a:xfrm>
            <a:off x="8709889" y="3617777"/>
            <a:ext cx="116642" cy="116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A665913-11A2-74C7-E78A-CB6086BCDD82}"/>
              </a:ext>
            </a:extLst>
          </p:cNvPr>
          <p:cNvSpPr/>
          <p:nvPr/>
        </p:nvSpPr>
        <p:spPr>
          <a:xfrm>
            <a:off x="8466311" y="3993036"/>
            <a:ext cx="609600" cy="646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75812745-FC3D-1B28-28CA-73464EA22230}"/>
              </a:ext>
            </a:extLst>
          </p:cNvPr>
          <p:cNvSpPr/>
          <p:nvPr/>
        </p:nvSpPr>
        <p:spPr>
          <a:xfrm>
            <a:off x="8709889" y="4264323"/>
            <a:ext cx="116642" cy="116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5D7EFFD-A1D5-F7A3-0A57-B5498D8998D3}"/>
              </a:ext>
            </a:extLst>
          </p:cNvPr>
          <p:cNvSpPr/>
          <p:nvPr/>
        </p:nvSpPr>
        <p:spPr>
          <a:xfrm>
            <a:off x="7860145" y="3346490"/>
            <a:ext cx="609600" cy="646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308D97D1-FEBA-3F73-E228-1D184C9ECC29}"/>
              </a:ext>
            </a:extLst>
          </p:cNvPr>
          <p:cNvSpPr/>
          <p:nvPr/>
        </p:nvSpPr>
        <p:spPr>
          <a:xfrm>
            <a:off x="8103723" y="3617777"/>
            <a:ext cx="116642" cy="116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D7CFC4C-C6F3-6338-6E3F-50ACA6C7456D}"/>
              </a:ext>
            </a:extLst>
          </p:cNvPr>
          <p:cNvSpPr/>
          <p:nvPr/>
        </p:nvSpPr>
        <p:spPr>
          <a:xfrm>
            <a:off x="7860145" y="3993036"/>
            <a:ext cx="609600" cy="646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C1BD617F-8A53-1612-31E3-416B09B9BD06}"/>
              </a:ext>
            </a:extLst>
          </p:cNvPr>
          <p:cNvSpPr/>
          <p:nvPr/>
        </p:nvSpPr>
        <p:spPr>
          <a:xfrm>
            <a:off x="8103723" y="4264323"/>
            <a:ext cx="116642" cy="116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1AE4BAF2-66F6-5C7F-D34B-AC2B25298EF4}"/>
              </a:ext>
            </a:extLst>
          </p:cNvPr>
          <p:cNvSpPr/>
          <p:nvPr/>
        </p:nvSpPr>
        <p:spPr>
          <a:xfrm>
            <a:off x="7286898" y="2603092"/>
            <a:ext cx="159391" cy="1593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FA6E482-895A-84D0-98CC-3F5D38479AD2}"/>
              </a:ext>
            </a:extLst>
          </p:cNvPr>
          <p:cNvCxnSpPr>
            <a:cxnSpLocks/>
            <a:stCxn id="111" idx="3"/>
            <a:endCxn id="142" idx="7"/>
          </p:cNvCxnSpPr>
          <p:nvPr/>
        </p:nvCxnSpPr>
        <p:spPr>
          <a:xfrm flipH="1">
            <a:off x="7422947" y="2424245"/>
            <a:ext cx="88258" cy="2021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AAC92AB-0FD1-FBB7-7BE2-823F71C5FFDB}"/>
              </a:ext>
            </a:extLst>
          </p:cNvPr>
          <p:cNvCxnSpPr>
            <a:cxnSpLocks/>
            <a:stCxn id="113" idx="1"/>
            <a:endCxn id="142" idx="4"/>
          </p:cNvCxnSpPr>
          <p:nvPr/>
        </p:nvCxnSpPr>
        <p:spPr>
          <a:xfrm flipH="1" flipV="1">
            <a:off x="7366594" y="2762483"/>
            <a:ext cx="144611" cy="22583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2CD4BB66-51F0-0EA9-9931-E82AA8ADEAB9}"/>
              </a:ext>
            </a:extLst>
          </p:cNvPr>
          <p:cNvCxnSpPr>
            <a:cxnSpLocks/>
            <a:stCxn id="117" idx="7"/>
            <a:endCxn id="142" idx="3"/>
          </p:cNvCxnSpPr>
          <p:nvPr/>
        </p:nvCxnSpPr>
        <p:spPr>
          <a:xfrm flipV="1">
            <a:off x="6987517" y="2739141"/>
            <a:ext cx="322723" cy="24917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90F1B34-4533-8DA0-CE2A-00F6C05584BD}"/>
              </a:ext>
            </a:extLst>
          </p:cNvPr>
          <p:cNvCxnSpPr>
            <a:cxnSpLocks/>
            <a:stCxn id="115" idx="5"/>
            <a:endCxn id="142" idx="1"/>
          </p:cNvCxnSpPr>
          <p:nvPr/>
        </p:nvCxnSpPr>
        <p:spPr>
          <a:xfrm>
            <a:off x="6987517" y="2424245"/>
            <a:ext cx="322723" cy="20218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26C06CA8-21F7-F5F0-D736-EEADADFF8FCE}"/>
              </a:ext>
            </a:extLst>
          </p:cNvPr>
          <p:cNvSpPr/>
          <p:nvPr/>
        </p:nvSpPr>
        <p:spPr>
          <a:xfrm>
            <a:off x="7170849" y="3889593"/>
            <a:ext cx="159391" cy="1593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914D5F74-895F-4C61-1385-92B95AE77578}"/>
              </a:ext>
            </a:extLst>
          </p:cNvPr>
          <p:cNvCxnSpPr>
            <a:cxnSpLocks/>
            <a:stCxn id="125" idx="7"/>
            <a:endCxn id="155" idx="3"/>
          </p:cNvCxnSpPr>
          <p:nvPr/>
        </p:nvCxnSpPr>
        <p:spPr>
          <a:xfrm flipV="1">
            <a:off x="6987517" y="4025642"/>
            <a:ext cx="206674" cy="25576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BD110F38-7ED9-3C16-87D9-0C38824950C9}"/>
              </a:ext>
            </a:extLst>
          </p:cNvPr>
          <p:cNvCxnSpPr>
            <a:cxnSpLocks/>
            <a:stCxn id="121" idx="1"/>
            <a:endCxn id="155" idx="5"/>
          </p:cNvCxnSpPr>
          <p:nvPr/>
        </p:nvCxnSpPr>
        <p:spPr>
          <a:xfrm flipH="1" flipV="1">
            <a:off x="7306898" y="4025642"/>
            <a:ext cx="204307" cy="25576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D885F5E2-3C8B-10A2-26BB-6ABB8917350E}"/>
              </a:ext>
            </a:extLst>
          </p:cNvPr>
          <p:cNvCxnSpPr>
            <a:cxnSpLocks/>
            <a:stCxn id="119" idx="3"/>
            <a:endCxn id="155" idx="7"/>
          </p:cNvCxnSpPr>
          <p:nvPr/>
        </p:nvCxnSpPr>
        <p:spPr>
          <a:xfrm flipH="1">
            <a:off x="7306898" y="3717337"/>
            <a:ext cx="204307" cy="19559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FD9EE2D-55F6-A514-8610-295EAF00487E}"/>
              </a:ext>
            </a:extLst>
          </p:cNvPr>
          <p:cNvCxnSpPr>
            <a:cxnSpLocks/>
            <a:stCxn id="123" idx="5"/>
            <a:endCxn id="155" idx="1"/>
          </p:cNvCxnSpPr>
          <p:nvPr/>
        </p:nvCxnSpPr>
        <p:spPr>
          <a:xfrm>
            <a:off x="6987517" y="3717337"/>
            <a:ext cx="206674" cy="19559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33DAED8B-014A-6D0F-6607-B140D0938D40}"/>
              </a:ext>
            </a:extLst>
          </p:cNvPr>
          <p:cNvSpPr/>
          <p:nvPr/>
        </p:nvSpPr>
        <p:spPr>
          <a:xfrm>
            <a:off x="7359622" y="3234188"/>
            <a:ext cx="159391" cy="15939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1E6A3CCD-829A-075B-B5B8-448F178E1642}"/>
              </a:ext>
            </a:extLst>
          </p:cNvPr>
          <p:cNvCxnSpPr>
            <a:cxnSpLocks/>
            <a:stCxn id="117" idx="5"/>
            <a:endCxn id="168" idx="1"/>
          </p:cNvCxnSpPr>
          <p:nvPr/>
        </p:nvCxnSpPr>
        <p:spPr>
          <a:xfrm>
            <a:off x="6987517" y="3070791"/>
            <a:ext cx="395447" cy="186739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6AF2423-D01A-885F-6B63-36FF06909F66}"/>
              </a:ext>
            </a:extLst>
          </p:cNvPr>
          <p:cNvCxnSpPr>
            <a:cxnSpLocks/>
            <a:stCxn id="123" idx="7"/>
            <a:endCxn id="168" idx="3"/>
          </p:cNvCxnSpPr>
          <p:nvPr/>
        </p:nvCxnSpPr>
        <p:spPr>
          <a:xfrm flipV="1">
            <a:off x="6987517" y="3370237"/>
            <a:ext cx="395447" cy="264622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2D1FF4A3-F95A-FA8B-367D-9EC21E4336D7}"/>
              </a:ext>
            </a:extLst>
          </p:cNvPr>
          <p:cNvCxnSpPr>
            <a:cxnSpLocks/>
            <a:stCxn id="119" idx="0"/>
            <a:endCxn id="168" idx="5"/>
          </p:cNvCxnSpPr>
          <p:nvPr/>
        </p:nvCxnSpPr>
        <p:spPr>
          <a:xfrm flipH="1" flipV="1">
            <a:off x="7495671" y="3370237"/>
            <a:ext cx="56773" cy="24754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FB95FCF9-D22A-BAE3-DDF4-8D99EEBB8182}"/>
              </a:ext>
            </a:extLst>
          </p:cNvPr>
          <p:cNvCxnSpPr>
            <a:cxnSpLocks/>
            <a:stCxn id="113" idx="3"/>
            <a:endCxn id="168" idx="0"/>
          </p:cNvCxnSpPr>
          <p:nvPr/>
        </p:nvCxnSpPr>
        <p:spPr>
          <a:xfrm flipH="1">
            <a:off x="7439318" y="3070791"/>
            <a:ext cx="71887" cy="1633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Content Placeholder 2">
            <a:extLst>
              <a:ext uri="{FF2B5EF4-FFF2-40B4-BE49-F238E27FC236}">
                <a16:creationId xmlns:a16="http://schemas.microsoft.com/office/drawing/2014/main" id="{60E29A36-F0B0-417A-4A54-08FC7FBA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358752" cy="4351337"/>
          </a:xfrm>
        </p:spPr>
        <p:txBody>
          <a:bodyPr/>
          <a:lstStyle/>
          <a:p>
            <a:r>
              <a:rPr lang="en-US" dirty="0">
                <a:latin typeface="YouTube Sans"/>
              </a:rPr>
              <a:t>O</a:t>
            </a:r>
            <a:r>
              <a:rPr lang="uk-UA" dirty="0">
                <a:latin typeface="YouTube Sans"/>
              </a:rPr>
              <a:t>тже, як що наші чорні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білі квадрати будуть мати більше пікселів, то результат не повинен бути таким сивим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09458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6" grpId="0" animBg="1"/>
      <p:bldP spid="107" grpId="0" animBg="1"/>
      <p:bldP spid="108" grpId="0" animBg="1"/>
      <p:bldP spid="109" grpId="0" animBg="1"/>
      <p:bldP spid="142" grpId="0" animBg="1"/>
      <p:bldP spid="142" grpId="1" animBg="1"/>
      <p:bldP spid="155" grpId="0" animBg="1"/>
      <p:bldP spid="155" grpId="1" animBg="1"/>
      <p:bldP spid="168" grpId="0" animBg="1"/>
      <p:bldP spid="168" grpId="1" animBg="1"/>
      <p:bldP spid="18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37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0EB2-89CC-4FDF-AFAC-EFC95167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Інші Методи Інтерполяції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B1203-15EB-EA43-1BED-052DEC2C1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YouTube Sans"/>
              </a:rPr>
              <a:t>Є багато інших методів </a:t>
            </a:r>
            <a:r>
              <a:rPr lang="uk-UA" dirty="0">
                <a:latin typeface="YouTube Sans"/>
              </a:rPr>
              <a:t>філтрування</a:t>
            </a:r>
            <a:r>
              <a:rPr lang="ru-RU" dirty="0">
                <a:latin typeface="YouTube Sans"/>
              </a:rPr>
              <a:t> текстур, які ми не будемо кодувати, але згадаємо деякі ідеї</a:t>
            </a:r>
          </a:p>
          <a:p>
            <a:r>
              <a:rPr lang="uk-UA" dirty="0">
                <a:latin typeface="YouTube Sans"/>
              </a:rPr>
              <a:t>Головна перевага цих методів у тому, що б було менше аліасингу у текстурах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Теперішні графічні процесори реалізують ці алгоритми, але є варто знати до якоїсь міри як вони працюють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875397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5788-63CB-1B36-32DB-C063618F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Інтерполяція вживаючи Плавні Криві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6A5887-A56E-4F24-EC87-23D98EF22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330902" cy="4351337"/>
              </a:xfrm>
            </p:spPr>
            <p:txBody>
              <a:bodyPr/>
              <a:lstStyle/>
              <a:p>
                <a:r>
                  <a:rPr lang="uk-UA" dirty="0">
                    <a:latin typeface="YouTube Sans"/>
                  </a:rPr>
                  <a:t>З Білійною Інтерполяцією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ми представили ідею думання про образ як сигнал</a:t>
                </a:r>
                <a:r>
                  <a:rPr lang="en-US" dirty="0">
                    <a:latin typeface="YouTube Sans"/>
                  </a:rPr>
                  <a:t>/signal </a:t>
                </a:r>
                <a:r>
                  <a:rPr lang="uk-UA" dirty="0">
                    <a:latin typeface="YouTube Sans"/>
                  </a:rPr>
                  <a:t>або функцію, де ми тільки знаємо значення цієї функції у даних точках, а інтерполюємо всюди інше</a:t>
                </a:r>
              </a:p>
              <a:p>
                <a:r>
                  <a:rPr lang="uk-UA" dirty="0">
                    <a:latin typeface="YouTube Sans"/>
                  </a:rPr>
                  <a:t>Ми вирішили заповнити решту функції вживаючи прості відрізки (лінійна інтерполяція), але ми могли вжити плавні криві</a:t>
                </a:r>
              </a:p>
              <a:p>
                <a:pPr lvl="1"/>
                <a:r>
                  <a:rPr lang="en-US" b="1" dirty="0">
                    <a:latin typeface="YouTube Sans"/>
                  </a:rPr>
                  <a:t>Bicubic filtering</a:t>
                </a:r>
                <a:r>
                  <a:rPr lang="uk-UA" b="1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це коли вживаємо многочлена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у </a:t>
                </a:r>
                <a:r>
                  <a:rPr lang="en-US" dirty="0">
                    <a:latin typeface="YouTube Sans"/>
                  </a:rPr>
                  <a:t>2 </a:t>
                </a:r>
                <a:r>
                  <a:rPr lang="uk-UA" dirty="0">
                    <a:latin typeface="YouTube Sans"/>
                  </a:rPr>
                  <a:t>степені </a:t>
                </a:r>
                <a:endParaRPr lang="en-US" dirty="0">
                  <a:latin typeface="YouTube Sans"/>
                </a:endParaRPr>
              </a:p>
              <a:p>
                <a:pPr lvl="1"/>
                <a:r>
                  <a:rPr lang="en-US" b="1" dirty="0">
                    <a:latin typeface="YouTube Sans"/>
                  </a:rPr>
                  <a:t>Spline/</a:t>
                </a:r>
                <a:r>
                  <a:rPr lang="uk-UA" b="1" dirty="0">
                    <a:latin typeface="YouTube Sans"/>
                  </a:rPr>
                  <a:t>Сплайн</a:t>
                </a:r>
                <a:r>
                  <a:rPr lang="en-US" b="1" dirty="0">
                    <a:latin typeface="YouTube Sans"/>
                  </a:rPr>
                  <a:t> Interpolation</a:t>
                </a:r>
                <a:r>
                  <a:rPr lang="uk-UA" b="1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це коли вживаємо многочлена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у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uk-UA" dirty="0">
                    <a:latin typeface="YouTube Sans"/>
                  </a:rPr>
                  <a:t> степені 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6A5887-A56E-4F24-EC87-23D98EF22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330902" cy="4351337"/>
              </a:xfrm>
              <a:blipFill>
                <a:blip r:embed="rId2"/>
                <a:stretch>
                  <a:fillRect l="-229" t="-980" r="-1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8E6801A-F25D-0278-7BD3-0EA272FDB2F2}"/>
              </a:ext>
            </a:extLst>
          </p:cNvPr>
          <p:cNvCxnSpPr>
            <a:cxnSpLocks/>
          </p:cNvCxnSpPr>
          <p:nvPr/>
        </p:nvCxnSpPr>
        <p:spPr>
          <a:xfrm>
            <a:off x="7025143" y="3206432"/>
            <a:ext cx="2275632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2FCE4F-D750-2BFA-EDC8-DB99C4639469}"/>
              </a:ext>
            </a:extLst>
          </p:cNvPr>
          <p:cNvCxnSpPr>
            <a:cxnSpLocks/>
          </p:cNvCxnSpPr>
          <p:nvPr/>
        </p:nvCxnSpPr>
        <p:spPr>
          <a:xfrm flipV="1">
            <a:off x="7025143" y="2142801"/>
            <a:ext cx="0" cy="1062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5C8004C-048E-BAA3-8B73-B1CA27DA2B15}"/>
              </a:ext>
            </a:extLst>
          </p:cNvPr>
          <p:cNvSpPr/>
          <p:nvPr/>
        </p:nvSpPr>
        <p:spPr>
          <a:xfrm>
            <a:off x="7125069" y="2802388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8B071B-F362-500E-B9BC-1B9883A72D9D}"/>
              </a:ext>
            </a:extLst>
          </p:cNvPr>
          <p:cNvSpPr/>
          <p:nvPr/>
        </p:nvSpPr>
        <p:spPr>
          <a:xfrm>
            <a:off x="8077251" y="2814191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B1C459-7FF8-57A2-64BD-C6877C194D85}"/>
              </a:ext>
            </a:extLst>
          </p:cNvPr>
          <p:cNvSpPr/>
          <p:nvPr/>
        </p:nvSpPr>
        <p:spPr>
          <a:xfrm>
            <a:off x="9029433" y="2791202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6A4B35-138E-86E0-4A6B-608185FC79FD}"/>
              </a:ext>
            </a:extLst>
          </p:cNvPr>
          <p:cNvSpPr/>
          <p:nvPr/>
        </p:nvSpPr>
        <p:spPr>
          <a:xfrm>
            <a:off x="7447138" y="2240770"/>
            <a:ext cx="97819" cy="957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DD9FA6-7514-2130-5BA1-587BD1C05B11}"/>
              </a:ext>
            </a:extLst>
          </p:cNvPr>
          <p:cNvSpPr/>
          <p:nvPr/>
        </p:nvSpPr>
        <p:spPr>
          <a:xfrm>
            <a:off x="8717308" y="2222523"/>
            <a:ext cx="97819" cy="957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C78E1A-9923-C50B-5ED6-DFB67831CD7E}"/>
              </a:ext>
            </a:extLst>
          </p:cNvPr>
          <p:cNvSpPr/>
          <p:nvPr/>
        </p:nvSpPr>
        <p:spPr>
          <a:xfrm>
            <a:off x="7759276" y="2353961"/>
            <a:ext cx="97819" cy="957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F9BB12-EA79-53A6-54D9-31789F792D0A}"/>
              </a:ext>
            </a:extLst>
          </p:cNvPr>
          <p:cNvSpPr/>
          <p:nvPr/>
        </p:nvSpPr>
        <p:spPr>
          <a:xfrm>
            <a:off x="8386878" y="2975414"/>
            <a:ext cx="97819" cy="957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657B7B-3849-97D8-6A0B-73106098EC22}"/>
              </a:ext>
            </a:extLst>
          </p:cNvPr>
          <p:cNvCxnSpPr>
            <a:cxnSpLocks/>
            <a:stCxn id="6" idx="7"/>
            <a:endCxn id="9" idx="3"/>
          </p:cNvCxnSpPr>
          <p:nvPr/>
        </p:nvCxnSpPr>
        <p:spPr>
          <a:xfrm flipV="1">
            <a:off x="7208563" y="2322472"/>
            <a:ext cx="252900" cy="493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E22777-77ED-D00D-D6C2-FC5DA7789374}"/>
              </a:ext>
            </a:extLst>
          </p:cNvPr>
          <p:cNvCxnSpPr>
            <a:cxnSpLocks/>
            <a:endCxn id="9" idx="6"/>
          </p:cNvCxnSpPr>
          <p:nvPr/>
        </p:nvCxnSpPr>
        <p:spPr>
          <a:xfrm flipH="1" flipV="1">
            <a:off x="7544957" y="2288630"/>
            <a:ext cx="221409" cy="97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E612D-6147-B6E4-B686-554CD3872E7A}"/>
              </a:ext>
            </a:extLst>
          </p:cNvPr>
          <p:cNvCxnSpPr>
            <a:cxnSpLocks/>
            <a:stCxn id="7" idx="1"/>
            <a:endCxn id="11" idx="5"/>
          </p:cNvCxnSpPr>
          <p:nvPr/>
        </p:nvCxnSpPr>
        <p:spPr>
          <a:xfrm flipH="1" flipV="1">
            <a:off x="7842770" y="2435663"/>
            <a:ext cx="248806" cy="392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C04E6B-459E-8777-3053-7CF7CA461E04}"/>
              </a:ext>
            </a:extLst>
          </p:cNvPr>
          <p:cNvCxnSpPr>
            <a:cxnSpLocks/>
            <a:stCxn id="12" idx="6"/>
            <a:endCxn id="10" idx="3"/>
          </p:cNvCxnSpPr>
          <p:nvPr/>
        </p:nvCxnSpPr>
        <p:spPr>
          <a:xfrm flipV="1">
            <a:off x="8484697" y="2304225"/>
            <a:ext cx="246936" cy="719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F64680-4314-768B-6C08-3D8E67A54153}"/>
              </a:ext>
            </a:extLst>
          </p:cNvPr>
          <p:cNvCxnSpPr>
            <a:cxnSpLocks/>
            <a:stCxn id="8" idx="1"/>
            <a:endCxn id="10" idx="5"/>
          </p:cNvCxnSpPr>
          <p:nvPr/>
        </p:nvCxnSpPr>
        <p:spPr>
          <a:xfrm flipH="1" flipV="1">
            <a:off x="8800802" y="2304225"/>
            <a:ext cx="242956" cy="500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D9BC6C-9E76-4D7F-69BC-579C46FD4BE8}"/>
              </a:ext>
            </a:extLst>
          </p:cNvPr>
          <p:cNvCxnSpPr>
            <a:cxnSpLocks/>
            <a:stCxn id="12" idx="2"/>
            <a:endCxn id="7" idx="5"/>
          </p:cNvCxnSpPr>
          <p:nvPr/>
        </p:nvCxnSpPr>
        <p:spPr>
          <a:xfrm flipH="1" flipV="1">
            <a:off x="8160745" y="2895893"/>
            <a:ext cx="226133" cy="127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EC02BF-E869-2A05-811D-C752F28F3172}"/>
                  </a:ext>
                </a:extLst>
              </p:cNvPr>
              <p:cNvSpPr txBox="1"/>
              <p:nvPr/>
            </p:nvSpPr>
            <p:spPr>
              <a:xfrm>
                <a:off x="9295215" y="3071134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EC02BF-E869-2A05-811D-C752F28F3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215" y="3071134"/>
                <a:ext cx="194540" cy="276999"/>
              </a:xfrm>
              <a:prstGeom prst="rect">
                <a:avLst/>
              </a:prstGeom>
              <a:blipFill>
                <a:blip r:embed="rId3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678DBC-84F4-7C18-BED3-53CFDB217B4B}"/>
                  </a:ext>
                </a:extLst>
              </p:cNvPr>
              <p:cNvSpPr txBox="1"/>
              <p:nvPr/>
            </p:nvSpPr>
            <p:spPr>
              <a:xfrm>
                <a:off x="6927131" y="1828800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678DBC-84F4-7C18-BED3-53CFDB217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131" y="1828800"/>
                <a:ext cx="197938" cy="276999"/>
              </a:xfrm>
              <a:prstGeom prst="rect">
                <a:avLst/>
              </a:prstGeom>
              <a:blipFill>
                <a:blip r:embed="rId4"/>
                <a:stretch>
                  <a:fillRect l="-27273" r="-21212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4A474E-38E8-8BDA-D511-FFF3C257A5C2}"/>
              </a:ext>
            </a:extLst>
          </p:cNvPr>
          <p:cNvCxnSpPr>
            <a:cxnSpLocks/>
          </p:cNvCxnSpPr>
          <p:nvPr/>
        </p:nvCxnSpPr>
        <p:spPr>
          <a:xfrm>
            <a:off x="7019583" y="5125201"/>
            <a:ext cx="2275632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358628-071A-BECA-4FAE-2E95BBF56944}"/>
              </a:ext>
            </a:extLst>
          </p:cNvPr>
          <p:cNvCxnSpPr>
            <a:cxnSpLocks/>
          </p:cNvCxnSpPr>
          <p:nvPr/>
        </p:nvCxnSpPr>
        <p:spPr>
          <a:xfrm flipV="1">
            <a:off x="7019583" y="4061570"/>
            <a:ext cx="0" cy="1062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4C27C01-D851-A799-AF27-DE2A8CECE9FF}"/>
              </a:ext>
            </a:extLst>
          </p:cNvPr>
          <p:cNvSpPr/>
          <p:nvPr/>
        </p:nvSpPr>
        <p:spPr>
          <a:xfrm>
            <a:off x="7119509" y="4721157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EF265A5-237F-D8E8-835D-9320886FD1DF}"/>
              </a:ext>
            </a:extLst>
          </p:cNvPr>
          <p:cNvSpPr/>
          <p:nvPr/>
        </p:nvSpPr>
        <p:spPr>
          <a:xfrm>
            <a:off x="8071691" y="4732960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6D5429-D90C-2B41-D55B-5D5F58223CF6}"/>
              </a:ext>
            </a:extLst>
          </p:cNvPr>
          <p:cNvSpPr/>
          <p:nvPr/>
        </p:nvSpPr>
        <p:spPr>
          <a:xfrm>
            <a:off x="9023873" y="4709971"/>
            <a:ext cx="97819" cy="9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90A8739-E1BE-F22C-CAB6-F0D1EF9A9D45}"/>
              </a:ext>
            </a:extLst>
          </p:cNvPr>
          <p:cNvSpPr/>
          <p:nvPr/>
        </p:nvSpPr>
        <p:spPr>
          <a:xfrm>
            <a:off x="7441578" y="4159539"/>
            <a:ext cx="97819" cy="957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93A903-CCA4-00DA-240D-3481E5797132}"/>
              </a:ext>
            </a:extLst>
          </p:cNvPr>
          <p:cNvSpPr/>
          <p:nvPr/>
        </p:nvSpPr>
        <p:spPr>
          <a:xfrm>
            <a:off x="8711748" y="4141292"/>
            <a:ext cx="97819" cy="957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BAA28E6-D99E-2976-BF3B-9D710B4473AA}"/>
              </a:ext>
            </a:extLst>
          </p:cNvPr>
          <p:cNvSpPr/>
          <p:nvPr/>
        </p:nvSpPr>
        <p:spPr>
          <a:xfrm>
            <a:off x="7753716" y="4272730"/>
            <a:ext cx="97819" cy="957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F35BF29-BF9B-5C42-261B-98740AAA2119}"/>
              </a:ext>
            </a:extLst>
          </p:cNvPr>
          <p:cNvSpPr/>
          <p:nvPr/>
        </p:nvSpPr>
        <p:spPr>
          <a:xfrm>
            <a:off x="8381318" y="4894183"/>
            <a:ext cx="97819" cy="957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D32C0F7-9309-6B16-CFF2-3DC14A064F24}"/>
                  </a:ext>
                </a:extLst>
              </p:cNvPr>
              <p:cNvSpPr txBox="1"/>
              <p:nvPr/>
            </p:nvSpPr>
            <p:spPr>
              <a:xfrm>
                <a:off x="9289655" y="4989903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D32C0F7-9309-6B16-CFF2-3DC14A064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655" y="4989903"/>
                <a:ext cx="194540" cy="276999"/>
              </a:xfrm>
              <a:prstGeom prst="rect">
                <a:avLst/>
              </a:prstGeom>
              <a:blipFill>
                <a:blip r:embed="rId5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21E9F6-03E4-1A9F-40AC-0046352632EB}"/>
                  </a:ext>
                </a:extLst>
              </p:cNvPr>
              <p:cNvSpPr txBox="1"/>
              <p:nvPr/>
            </p:nvSpPr>
            <p:spPr>
              <a:xfrm>
                <a:off x="6921571" y="3747569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21E9F6-03E4-1A9F-40AC-004635263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571" y="3747569"/>
                <a:ext cx="197938" cy="276999"/>
              </a:xfrm>
              <a:prstGeom prst="rect">
                <a:avLst/>
              </a:prstGeom>
              <a:blipFill>
                <a:blip r:embed="rId6"/>
                <a:stretch>
                  <a:fillRect l="-27273" r="-21212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4C31D59-E033-900F-D55C-E1B314D4EDA8}"/>
              </a:ext>
            </a:extLst>
          </p:cNvPr>
          <p:cNvSpPr/>
          <p:nvPr/>
        </p:nvSpPr>
        <p:spPr>
          <a:xfrm>
            <a:off x="7172696" y="4186995"/>
            <a:ext cx="1894114" cy="778995"/>
          </a:xfrm>
          <a:custGeom>
            <a:avLst/>
            <a:gdLst>
              <a:gd name="connsiteX0" fmla="*/ 0 w 1894114"/>
              <a:gd name="connsiteY0" fmla="*/ 592823 h 778995"/>
              <a:gd name="connsiteX1" fmla="*/ 296883 w 1894114"/>
              <a:gd name="connsiteY1" fmla="*/ 28745 h 778995"/>
              <a:gd name="connsiteX2" fmla="*/ 641268 w 1894114"/>
              <a:gd name="connsiteY2" fmla="*/ 135623 h 778995"/>
              <a:gd name="connsiteX3" fmla="*/ 950026 w 1894114"/>
              <a:gd name="connsiteY3" fmla="*/ 592823 h 778995"/>
              <a:gd name="connsiteX4" fmla="*/ 1270660 w 1894114"/>
              <a:gd name="connsiteY4" fmla="*/ 747202 h 778995"/>
              <a:gd name="connsiteX5" fmla="*/ 1567543 w 1894114"/>
              <a:gd name="connsiteY5" fmla="*/ 4995 h 778995"/>
              <a:gd name="connsiteX6" fmla="*/ 1894114 w 1894114"/>
              <a:gd name="connsiteY6" fmla="*/ 563135 h 778995"/>
              <a:gd name="connsiteX7" fmla="*/ 1894114 w 1894114"/>
              <a:gd name="connsiteY7" fmla="*/ 563135 h 778995"/>
              <a:gd name="connsiteX8" fmla="*/ 1894114 w 1894114"/>
              <a:gd name="connsiteY8" fmla="*/ 563135 h 778995"/>
              <a:gd name="connsiteX9" fmla="*/ 1894114 w 1894114"/>
              <a:gd name="connsiteY9" fmla="*/ 563135 h 778995"/>
              <a:gd name="connsiteX10" fmla="*/ 1894114 w 1894114"/>
              <a:gd name="connsiteY10" fmla="*/ 563135 h 778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94114" h="778995">
                <a:moveTo>
                  <a:pt x="0" y="592823"/>
                </a:moveTo>
                <a:cubicBezTo>
                  <a:pt x="95002" y="348884"/>
                  <a:pt x="190005" y="104945"/>
                  <a:pt x="296883" y="28745"/>
                </a:cubicBezTo>
                <a:cubicBezTo>
                  <a:pt x="403761" y="-47455"/>
                  <a:pt x="532411" y="41610"/>
                  <a:pt x="641268" y="135623"/>
                </a:cubicBezTo>
                <a:cubicBezTo>
                  <a:pt x="750125" y="229636"/>
                  <a:pt x="845128" y="490893"/>
                  <a:pt x="950026" y="592823"/>
                </a:cubicBezTo>
                <a:cubicBezTo>
                  <a:pt x="1054924" y="694753"/>
                  <a:pt x="1167741" y="845173"/>
                  <a:pt x="1270660" y="747202"/>
                </a:cubicBezTo>
                <a:cubicBezTo>
                  <a:pt x="1373579" y="649231"/>
                  <a:pt x="1463634" y="35673"/>
                  <a:pt x="1567543" y="4995"/>
                </a:cubicBezTo>
                <a:cubicBezTo>
                  <a:pt x="1671452" y="-25683"/>
                  <a:pt x="1894114" y="563135"/>
                  <a:pt x="1894114" y="563135"/>
                </a:cubicBezTo>
                <a:lnTo>
                  <a:pt x="1894114" y="563135"/>
                </a:lnTo>
                <a:lnTo>
                  <a:pt x="1894114" y="563135"/>
                </a:lnTo>
                <a:lnTo>
                  <a:pt x="1894114" y="563135"/>
                </a:lnTo>
                <a:lnTo>
                  <a:pt x="1894114" y="56313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02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BB760-7F6B-0484-D566-DF3C7EF87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Аліасинг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12056-9B7C-2D94-A268-75CD0FBB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834128" cy="1995055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Основна причина аліасингу полягає в тому, що ми намагаємося відобразити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 який є більш детальний як це що наші піксели можуть зобразити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Можна це візуалізувати як детальна текстура яка малюється до одного пікселя</a:t>
            </a:r>
            <a:endParaRPr lang="en-US" dirty="0">
              <a:latin typeface="YouTube Sans"/>
            </a:endParaRPr>
          </a:p>
        </p:txBody>
      </p:sp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CC53EC82-B43C-B79F-BBD3-E6E7F6A75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997" y="1982228"/>
            <a:ext cx="1353097" cy="1305453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A43E07-0463-634E-1872-42504288AB5B}"/>
              </a:ext>
            </a:extLst>
          </p:cNvPr>
          <p:cNvCxnSpPr>
            <a:cxnSpLocks/>
          </p:cNvCxnSpPr>
          <p:nvPr/>
        </p:nvCxnSpPr>
        <p:spPr>
          <a:xfrm flipV="1">
            <a:off x="8942119" y="2903517"/>
            <a:ext cx="592084" cy="89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AC8602E-A601-2201-E24E-4F28BE7753CA}"/>
              </a:ext>
            </a:extLst>
          </p:cNvPr>
          <p:cNvCxnSpPr>
            <a:cxnSpLocks/>
          </p:cNvCxnSpPr>
          <p:nvPr/>
        </p:nvCxnSpPr>
        <p:spPr>
          <a:xfrm flipV="1">
            <a:off x="8942119" y="3526971"/>
            <a:ext cx="592084" cy="989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CC6971-0884-21E6-55B4-C2C0B4A2BC93}"/>
              </a:ext>
            </a:extLst>
          </p:cNvPr>
          <p:cNvCxnSpPr>
            <a:cxnSpLocks/>
          </p:cNvCxnSpPr>
          <p:nvPr/>
        </p:nvCxnSpPr>
        <p:spPr>
          <a:xfrm flipV="1">
            <a:off x="8942119" y="2992582"/>
            <a:ext cx="0" cy="633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68F5B5C-3E18-A9B1-FC24-25FC7E1B5A79}"/>
              </a:ext>
            </a:extLst>
          </p:cNvPr>
          <p:cNvCxnSpPr>
            <a:cxnSpLocks/>
          </p:cNvCxnSpPr>
          <p:nvPr/>
        </p:nvCxnSpPr>
        <p:spPr>
          <a:xfrm flipV="1">
            <a:off x="9534203" y="2893621"/>
            <a:ext cx="0" cy="633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6A89C9DC-8FDB-95D0-86BF-0A4483106F03}"/>
              </a:ext>
            </a:extLst>
          </p:cNvPr>
          <p:cNvSpPr/>
          <p:nvPr/>
        </p:nvSpPr>
        <p:spPr>
          <a:xfrm>
            <a:off x="9231381" y="3210296"/>
            <a:ext cx="45719" cy="9896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E29835-85C8-79E7-3593-F59C49C851A2}"/>
              </a:ext>
            </a:extLst>
          </p:cNvPr>
          <p:cNvCxnSpPr/>
          <p:nvPr/>
        </p:nvCxnSpPr>
        <p:spPr>
          <a:xfrm flipH="1" flipV="1">
            <a:off x="8033657" y="2072244"/>
            <a:ext cx="1500546" cy="82137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62F1AC-5FF6-B6C0-9453-A23D67AF7459}"/>
              </a:ext>
            </a:extLst>
          </p:cNvPr>
          <p:cNvCxnSpPr>
            <a:cxnSpLocks/>
          </p:cNvCxnSpPr>
          <p:nvPr/>
        </p:nvCxnSpPr>
        <p:spPr>
          <a:xfrm flipH="1" flipV="1">
            <a:off x="8033656" y="2982686"/>
            <a:ext cx="1500547" cy="5324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A563ACC-9518-AE18-DC4F-3A53479784AD}"/>
              </a:ext>
            </a:extLst>
          </p:cNvPr>
          <p:cNvCxnSpPr>
            <a:cxnSpLocks/>
          </p:cNvCxnSpPr>
          <p:nvPr/>
        </p:nvCxnSpPr>
        <p:spPr>
          <a:xfrm flipH="1" flipV="1">
            <a:off x="7205353" y="2084120"/>
            <a:ext cx="1736766" cy="90662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DC0453C-AC2E-B66E-C115-EE6C70945949}"/>
              </a:ext>
            </a:extLst>
          </p:cNvPr>
          <p:cNvCxnSpPr>
            <a:cxnSpLocks/>
          </p:cNvCxnSpPr>
          <p:nvPr/>
        </p:nvCxnSpPr>
        <p:spPr>
          <a:xfrm flipH="1" flipV="1">
            <a:off x="7205352" y="2992582"/>
            <a:ext cx="1736766" cy="63335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576BA10-F224-0175-5225-B5A63755C72D}"/>
              </a:ext>
            </a:extLst>
          </p:cNvPr>
          <p:cNvCxnSpPr>
            <a:cxnSpLocks/>
          </p:cNvCxnSpPr>
          <p:nvPr/>
        </p:nvCxnSpPr>
        <p:spPr>
          <a:xfrm>
            <a:off x="7205353" y="2062348"/>
            <a:ext cx="0" cy="92033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8F6A16-3DF1-1905-4F60-1D4696BC3349}"/>
              </a:ext>
            </a:extLst>
          </p:cNvPr>
          <p:cNvCxnSpPr>
            <a:cxnSpLocks/>
          </p:cNvCxnSpPr>
          <p:nvPr/>
        </p:nvCxnSpPr>
        <p:spPr>
          <a:xfrm>
            <a:off x="8033656" y="2062348"/>
            <a:ext cx="0" cy="92033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E9DD3DB-535D-0A55-0A1D-FDAD9875E10B}"/>
              </a:ext>
            </a:extLst>
          </p:cNvPr>
          <p:cNvCxnSpPr>
            <a:cxnSpLocks/>
          </p:cNvCxnSpPr>
          <p:nvPr/>
        </p:nvCxnSpPr>
        <p:spPr>
          <a:xfrm flipH="1">
            <a:off x="7205352" y="2974769"/>
            <a:ext cx="840180" cy="488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8443289-DD43-013B-1E40-DE8B3D3E47CB}"/>
              </a:ext>
            </a:extLst>
          </p:cNvPr>
          <p:cNvCxnSpPr>
            <a:cxnSpLocks/>
          </p:cNvCxnSpPr>
          <p:nvPr/>
        </p:nvCxnSpPr>
        <p:spPr>
          <a:xfrm flipH="1" flipV="1">
            <a:off x="7205353" y="2072244"/>
            <a:ext cx="829159" cy="395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4AED03FC-2AA0-7A69-355F-A1BC2929064F}"/>
              </a:ext>
            </a:extLst>
          </p:cNvPr>
          <p:cNvSpPr txBox="1">
            <a:spLocks/>
          </p:cNvSpPr>
          <p:nvPr/>
        </p:nvSpPr>
        <p:spPr>
          <a:xfrm>
            <a:off x="1261872" y="3823855"/>
            <a:ext cx="4834128" cy="1995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YouTube Sans"/>
              </a:rPr>
              <a:t>Замість просто малювати колір однієї точки у текстурі, ми би хотіли отримати середній колір текстури яка малюється до пікселя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705421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F5C6-F27F-1181-53E7-9A473BAA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MIP</a:t>
            </a:r>
            <a:r>
              <a:rPr lang="uk-UA" dirty="0">
                <a:latin typeface="YouTube Sans"/>
              </a:rPr>
              <a:t>-текстурування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83D-9C4D-04D2-7C46-C3BEB4567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488344" cy="1509963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Найбільш популярним способом це досягнути є використання </a:t>
            </a:r>
            <a:r>
              <a:rPr lang="en-US" b="1" dirty="0">
                <a:latin typeface="YouTube Sans"/>
              </a:rPr>
              <a:t>MIP-</a:t>
            </a:r>
            <a:r>
              <a:rPr lang="uk-UA" b="1" dirty="0">
                <a:latin typeface="YouTube Sans"/>
              </a:rPr>
              <a:t>текстурування</a:t>
            </a:r>
            <a:r>
              <a:rPr lang="en-US" b="1" dirty="0">
                <a:latin typeface="YouTube Sans"/>
              </a:rPr>
              <a:t>/MIP-mapping</a:t>
            </a:r>
          </a:p>
          <a:p>
            <a:r>
              <a:rPr lang="uk-UA" dirty="0">
                <a:latin typeface="YouTube Sans"/>
              </a:rPr>
              <a:t>Ідея втому, що ми зберігаємо менші і менші версії нашої текстури, де для кожної меншої текстури, тексел зберігає середній колір попереднього</a:t>
            </a:r>
            <a:r>
              <a:rPr lang="en-US" dirty="0">
                <a:latin typeface="YouTube Sans"/>
              </a:rPr>
              <a:t> </a:t>
            </a:r>
            <a:r>
              <a:rPr lang="en-US" b="1" dirty="0" err="1">
                <a:latin typeface="YouTube Sans"/>
              </a:rPr>
              <a:t>mip</a:t>
            </a:r>
            <a:r>
              <a:rPr lang="en-US" b="1" dirty="0">
                <a:latin typeface="YouTube Sans"/>
              </a:rPr>
              <a:t>/</a:t>
            </a:r>
            <a:r>
              <a:rPr lang="uk-UA" b="1" dirty="0">
                <a:latin typeface="YouTube Sans"/>
              </a:rPr>
              <a:t>міп</a:t>
            </a:r>
            <a:r>
              <a:rPr lang="uk-UA" dirty="0">
                <a:latin typeface="YouTube Sans"/>
              </a:rPr>
              <a:t> рівня</a:t>
            </a:r>
            <a:endParaRPr lang="en-US" b="1" dirty="0">
              <a:latin typeface="YouTube Sans"/>
            </a:endParaRPr>
          </a:p>
        </p:txBody>
      </p:sp>
      <p:pic>
        <p:nvPicPr>
          <p:cNvPr id="5" name="Picture 4" descr="A picture containing building, brick, building material, wall&#10;&#10;Description automatically generated">
            <a:extLst>
              <a:ext uri="{FF2B5EF4-FFF2-40B4-BE49-F238E27FC236}">
                <a16:creationId xmlns:a16="http://schemas.microsoft.com/office/drawing/2014/main" id="{12FD3845-A608-1828-9B68-F3F867327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944" y="4610911"/>
            <a:ext cx="1219200" cy="1219200"/>
          </a:xfrm>
          <a:prstGeom prst="rect">
            <a:avLst/>
          </a:prstGeom>
        </p:spPr>
      </p:pic>
      <p:pic>
        <p:nvPicPr>
          <p:cNvPr id="7" name="Picture 6" descr="A brick wall with a hole in it&#10;&#10;Description automatically generated with low confidence">
            <a:extLst>
              <a:ext uri="{FF2B5EF4-FFF2-40B4-BE49-F238E27FC236}">
                <a16:creationId xmlns:a16="http://schemas.microsoft.com/office/drawing/2014/main" id="{D7A15805-2482-6493-60EB-5542DA917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96" y="3391711"/>
            <a:ext cx="2438400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D3E39-4921-1D61-7DCE-FF9F1429C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88" y="5679334"/>
            <a:ext cx="152400" cy="15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DA4E6D-B849-2899-C649-CD9EB4121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240" y="5526934"/>
            <a:ext cx="304800" cy="304800"/>
          </a:xfrm>
          <a:prstGeom prst="rect">
            <a:avLst/>
          </a:prstGeom>
        </p:spPr>
      </p:pic>
      <p:pic>
        <p:nvPicPr>
          <p:cNvPr id="13" name="Picture 12" descr="A picture containing building, brick, building material, stone&#10;&#10;Description automatically generated">
            <a:extLst>
              <a:ext uri="{FF2B5EF4-FFF2-40B4-BE49-F238E27FC236}">
                <a16:creationId xmlns:a16="http://schemas.microsoft.com/office/drawing/2014/main" id="{25F478F6-2A76-1F3E-38D6-F432472156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392" y="5220511"/>
            <a:ext cx="609600" cy="60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928C3D-9BE2-77B5-24A7-BCB67C11C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89" y="5785995"/>
            <a:ext cx="38100" cy="38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ABB7D3-E4D3-C4BF-0AA6-E72A7CEEC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36" y="5755534"/>
            <a:ext cx="76200" cy="76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0B840C-003F-A7C8-B604-F281AADFA484}"/>
              </a:ext>
            </a:extLst>
          </p:cNvPr>
          <p:cNvSpPr txBox="1"/>
          <p:nvPr/>
        </p:nvSpPr>
        <p:spPr>
          <a:xfrm>
            <a:off x="1346296" y="596766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256x256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61BB1B-D308-E108-8FEA-E5244D1868EA}"/>
              </a:ext>
            </a:extLst>
          </p:cNvPr>
          <p:cNvSpPr txBox="1"/>
          <p:nvPr/>
        </p:nvSpPr>
        <p:spPr>
          <a:xfrm>
            <a:off x="3878944" y="596766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128x128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7A29CD-DA4D-DF28-47AB-D506214E45EB}"/>
              </a:ext>
            </a:extLst>
          </p:cNvPr>
          <p:cNvSpPr txBox="1"/>
          <p:nvPr/>
        </p:nvSpPr>
        <p:spPr>
          <a:xfrm>
            <a:off x="5192392" y="5967663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64x64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2C6724-3A9A-C1FC-7124-F482AFA50E04}"/>
              </a:ext>
            </a:extLst>
          </p:cNvPr>
          <p:cNvSpPr txBox="1"/>
          <p:nvPr/>
        </p:nvSpPr>
        <p:spPr>
          <a:xfrm>
            <a:off x="5743840" y="58753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...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D7E5AB-8D35-1DB8-83A6-D3AE1DE31367}"/>
              </a:ext>
            </a:extLst>
          </p:cNvPr>
          <p:cNvCxnSpPr>
            <a:cxnSpLocks/>
          </p:cNvCxnSpPr>
          <p:nvPr/>
        </p:nvCxnSpPr>
        <p:spPr>
          <a:xfrm flipH="1" flipV="1">
            <a:off x="6827921" y="5805045"/>
            <a:ext cx="354932" cy="38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9D2CF1-0CBD-EC23-1249-A5FC9017B0AC}"/>
              </a:ext>
            </a:extLst>
          </p:cNvPr>
          <p:cNvSpPr txBox="1"/>
          <p:nvPr/>
        </p:nvSpPr>
        <p:spPr>
          <a:xfrm>
            <a:off x="7120691" y="569229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2x2</a:t>
            </a:r>
          </a:p>
        </p:txBody>
      </p:sp>
    </p:spTree>
    <p:extLst>
      <p:ext uri="{BB962C8B-B14F-4D97-AF65-F5344CB8AC3E}">
        <p14:creationId xmlns:p14="http://schemas.microsoft.com/office/powerpoint/2010/main" val="1906052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07BD-E67A-7CE3-CDA5-9241AB427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UV-Mapping/</a:t>
            </a:r>
            <a:r>
              <a:rPr lang="uk-UA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Розгортка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B6C2-0CC9-E26E-00A3-7BC80646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962035" cy="4747098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З</a:t>
            </a:r>
            <a:r>
              <a:rPr lang="ru-RU" dirty="0">
                <a:latin typeface="YouTube Sans"/>
              </a:rPr>
              <a:t>берігаємо текстуру для нашої моделі в </a:t>
            </a:r>
            <a:r>
              <a:rPr lang="en-US" b="1" dirty="0">
                <a:latin typeface="YouTube Sans"/>
              </a:rPr>
              <a:t>UV space/</a:t>
            </a:r>
            <a:r>
              <a:rPr lang="uk-UA" b="1" dirty="0">
                <a:latin typeface="YouTube Sans"/>
              </a:rPr>
              <a:t>Простір </a:t>
            </a:r>
            <a:r>
              <a:rPr lang="en-US" b="1" dirty="0">
                <a:latin typeface="YouTube Sans"/>
              </a:rPr>
              <a:t>UV</a:t>
            </a:r>
          </a:p>
          <a:p>
            <a:pPr lvl="1"/>
            <a:r>
              <a:rPr lang="ru-RU" dirty="0">
                <a:latin typeface="YouTube Sans"/>
              </a:rPr>
              <a:t>Це двовимірний простір, де наші координати (u,v) є між 0 і 1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Кожен піксель у текстурі часами називаємо </a:t>
            </a:r>
            <a:r>
              <a:rPr lang="uk-UA" b="1" dirty="0">
                <a:latin typeface="YouTube Sans"/>
              </a:rPr>
              <a:t>тексел</a:t>
            </a:r>
            <a:r>
              <a:rPr lang="en-US" b="1" dirty="0">
                <a:latin typeface="YouTube Sans"/>
              </a:rPr>
              <a:t>/texel</a:t>
            </a:r>
            <a:endParaRPr lang="uk-UA" b="1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Еквівалент простору пікселів для текселів називається </a:t>
            </a:r>
            <a:r>
              <a:rPr lang="ru-RU" b="1" dirty="0">
                <a:latin typeface="YouTube Sans"/>
              </a:rPr>
              <a:t>простором текселів</a:t>
            </a:r>
            <a:r>
              <a:rPr lang="en-US" b="1" dirty="0">
                <a:latin typeface="YouTube Sans"/>
              </a:rPr>
              <a:t>/texel space</a:t>
            </a:r>
          </a:p>
          <a:p>
            <a:r>
              <a:rPr lang="uk-UA" dirty="0">
                <a:latin typeface="YouTube Sans"/>
              </a:rPr>
              <a:t>Ми зберігаємо </a:t>
            </a:r>
            <a:r>
              <a:rPr lang="en-US" dirty="0">
                <a:latin typeface="YouTube Sans"/>
              </a:rPr>
              <a:t>UV-</a:t>
            </a:r>
            <a:r>
              <a:rPr lang="uk-UA" dirty="0">
                <a:latin typeface="YouTube Sans"/>
              </a:rPr>
              <a:t>координати в вершинах трикутника, які відображаються на цю текстуру</a:t>
            </a:r>
            <a:endParaRPr lang="en-US" dirty="0">
              <a:latin typeface="YouTube Sans"/>
            </a:endParaRPr>
          </a:p>
        </p:txBody>
      </p:sp>
      <p:pic>
        <p:nvPicPr>
          <p:cNvPr id="8" name="Picture 7" descr="A picture containing brick, building, building material, wall&#10;&#10;Description automatically generated">
            <a:extLst>
              <a:ext uri="{FF2B5EF4-FFF2-40B4-BE49-F238E27FC236}">
                <a16:creationId xmlns:a16="http://schemas.microsoft.com/office/drawing/2014/main" id="{A043E478-4134-1653-7FB6-F309958C0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13" y="468638"/>
            <a:ext cx="2323125" cy="23231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50FBFF-C630-3B5C-A1E7-A4FCC84710E7}"/>
              </a:ext>
            </a:extLst>
          </p:cNvPr>
          <p:cNvCxnSpPr>
            <a:cxnSpLocks/>
          </p:cNvCxnSpPr>
          <p:nvPr/>
        </p:nvCxnSpPr>
        <p:spPr>
          <a:xfrm flipV="1">
            <a:off x="7652938" y="468638"/>
            <a:ext cx="0" cy="23404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B45AFF-A00E-FB66-1A10-049003534718}"/>
              </a:ext>
            </a:extLst>
          </p:cNvPr>
          <p:cNvCxnSpPr>
            <a:cxnSpLocks/>
          </p:cNvCxnSpPr>
          <p:nvPr/>
        </p:nvCxnSpPr>
        <p:spPr>
          <a:xfrm>
            <a:off x="7652938" y="2809132"/>
            <a:ext cx="23229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E9F4EE-3EB2-45F6-0284-8A66A27AC98C}"/>
                  </a:ext>
                </a:extLst>
              </p:cNvPr>
              <p:cNvSpPr txBox="1"/>
              <p:nvPr/>
            </p:nvSpPr>
            <p:spPr>
              <a:xfrm>
                <a:off x="7314385" y="1639500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E9F4EE-3EB2-45F6-0284-8A66A27AC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385" y="1639500"/>
                <a:ext cx="195886" cy="276999"/>
              </a:xfrm>
              <a:prstGeom prst="rect">
                <a:avLst/>
              </a:prstGeom>
              <a:blipFill>
                <a:blip r:embed="rId3"/>
                <a:stretch>
                  <a:fillRect l="-15625" r="-125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1EE24A-3150-CD7B-C93A-BD3919F7A8C5}"/>
                  </a:ext>
                </a:extLst>
              </p:cNvPr>
              <p:cNvSpPr txBox="1"/>
              <p:nvPr/>
            </p:nvSpPr>
            <p:spPr>
              <a:xfrm>
                <a:off x="8829319" y="2849541"/>
                <a:ext cx="203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1EE24A-3150-CD7B-C93A-BD3919F7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319" y="2849541"/>
                <a:ext cx="203004" cy="276999"/>
              </a:xfrm>
              <a:prstGeom prst="rect">
                <a:avLst/>
              </a:prstGeom>
              <a:blipFill>
                <a:blip r:embed="rId4"/>
                <a:stretch>
                  <a:fillRect l="-14706" r="-882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6D1B80D-7BDD-BC81-F17B-976BE6FC25CE}"/>
              </a:ext>
            </a:extLst>
          </p:cNvPr>
          <p:cNvSpPr/>
          <p:nvPr/>
        </p:nvSpPr>
        <p:spPr>
          <a:xfrm>
            <a:off x="7879917" y="3516008"/>
            <a:ext cx="1718553" cy="1212715"/>
          </a:xfrm>
          <a:custGeom>
            <a:avLst/>
            <a:gdLst>
              <a:gd name="connsiteX0" fmla="*/ 0 w 1718553"/>
              <a:gd name="connsiteY0" fmla="*/ 1018162 h 1212715"/>
              <a:gd name="connsiteX1" fmla="*/ 1271081 w 1718553"/>
              <a:gd name="connsiteY1" fmla="*/ 0 h 1212715"/>
              <a:gd name="connsiteX2" fmla="*/ 1718553 w 1718553"/>
              <a:gd name="connsiteY2" fmla="*/ 1212715 h 1212715"/>
              <a:gd name="connsiteX3" fmla="*/ 0 w 1718553"/>
              <a:gd name="connsiteY3" fmla="*/ 1018162 h 121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553" h="1212715">
                <a:moveTo>
                  <a:pt x="0" y="1018162"/>
                </a:moveTo>
                <a:lnTo>
                  <a:pt x="1271081" y="0"/>
                </a:lnTo>
                <a:lnTo>
                  <a:pt x="1718553" y="1212715"/>
                </a:lnTo>
                <a:lnTo>
                  <a:pt x="0" y="1018162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F2E3-0471-BB44-17D9-B29F13DF68DB}"/>
              </a:ext>
            </a:extLst>
          </p:cNvPr>
          <p:cNvSpPr/>
          <p:nvPr/>
        </p:nvSpPr>
        <p:spPr>
          <a:xfrm>
            <a:off x="9060206" y="3451157"/>
            <a:ext cx="136187" cy="1297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BC2637A-443C-B86B-8359-F9DB0A9806A7}"/>
              </a:ext>
            </a:extLst>
          </p:cNvPr>
          <p:cNvSpPr/>
          <p:nvPr/>
        </p:nvSpPr>
        <p:spPr>
          <a:xfrm>
            <a:off x="7831278" y="4453106"/>
            <a:ext cx="136187" cy="12970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72B8F41-5CE3-3273-98E2-D51166D02299}"/>
              </a:ext>
            </a:extLst>
          </p:cNvPr>
          <p:cNvSpPr/>
          <p:nvPr/>
        </p:nvSpPr>
        <p:spPr>
          <a:xfrm>
            <a:off x="9530376" y="4663872"/>
            <a:ext cx="136187" cy="12970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D044556-7AA1-C542-1FF8-1C1290329E20}"/>
              </a:ext>
            </a:extLst>
          </p:cNvPr>
          <p:cNvSpPr/>
          <p:nvPr/>
        </p:nvSpPr>
        <p:spPr>
          <a:xfrm>
            <a:off x="7880807" y="1125372"/>
            <a:ext cx="1718553" cy="1212715"/>
          </a:xfrm>
          <a:custGeom>
            <a:avLst/>
            <a:gdLst>
              <a:gd name="connsiteX0" fmla="*/ 0 w 1718553"/>
              <a:gd name="connsiteY0" fmla="*/ 1018162 h 1212715"/>
              <a:gd name="connsiteX1" fmla="*/ 1271081 w 1718553"/>
              <a:gd name="connsiteY1" fmla="*/ 0 h 1212715"/>
              <a:gd name="connsiteX2" fmla="*/ 1718553 w 1718553"/>
              <a:gd name="connsiteY2" fmla="*/ 1212715 h 1212715"/>
              <a:gd name="connsiteX3" fmla="*/ 0 w 1718553"/>
              <a:gd name="connsiteY3" fmla="*/ 1018162 h 121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553" h="1212715">
                <a:moveTo>
                  <a:pt x="0" y="1018162"/>
                </a:moveTo>
                <a:lnTo>
                  <a:pt x="1271081" y="0"/>
                </a:lnTo>
                <a:lnTo>
                  <a:pt x="1718553" y="1212715"/>
                </a:lnTo>
                <a:lnTo>
                  <a:pt x="0" y="1018162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DA6B0D9-E097-228A-5980-494F0398B78C}"/>
              </a:ext>
            </a:extLst>
          </p:cNvPr>
          <p:cNvSpPr/>
          <p:nvPr/>
        </p:nvSpPr>
        <p:spPr>
          <a:xfrm>
            <a:off x="9061096" y="1060521"/>
            <a:ext cx="136187" cy="1297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B9C43EA-A0CC-909A-0E02-013761F6FC9E}"/>
              </a:ext>
            </a:extLst>
          </p:cNvPr>
          <p:cNvSpPr/>
          <p:nvPr/>
        </p:nvSpPr>
        <p:spPr>
          <a:xfrm>
            <a:off x="7832168" y="2062470"/>
            <a:ext cx="136187" cy="12970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2A484E0-EBA2-82B8-A978-5A462D642B18}"/>
              </a:ext>
            </a:extLst>
          </p:cNvPr>
          <p:cNvSpPr/>
          <p:nvPr/>
        </p:nvSpPr>
        <p:spPr>
          <a:xfrm>
            <a:off x="9531266" y="2273236"/>
            <a:ext cx="136187" cy="12970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74725B-28EA-95E6-3B5A-81F770AEE661}"/>
              </a:ext>
            </a:extLst>
          </p:cNvPr>
          <p:cNvCxnSpPr>
            <a:stCxn id="24" idx="0"/>
            <a:endCxn id="31" idx="4"/>
          </p:cNvCxnSpPr>
          <p:nvPr/>
        </p:nvCxnSpPr>
        <p:spPr>
          <a:xfrm flipV="1">
            <a:off x="9128300" y="1190223"/>
            <a:ext cx="890" cy="2260934"/>
          </a:xfrm>
          <a:prstGeom prst="straightConnector1">
            <a:avLst/>
          </a:prstGeom>
          <a:ln w="38100"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45B056-61F9-39AE-DB0C-D6CD43FEA414}"/>
              </a:ext>
            </a:extLst>
          </p:cNvPr>
          <p:cNvCxnSpPr>
            <a:cxnSpLocks/>
            <a:stCxn id="28" idx="0"/>
            <a:endCxn id="39" idx="4"/>
          </p:cNvCxnSpPr>
          <p:nvPr/>
        </p:nvCxnSpPr>
        <p:spPr>
          <a:xfrm flipV="1">
            <a:off x="9598470" y="2402938"/>
            <a:ext cx="890" cy="2260934"/>
          </a:xfrm>
          <a:prstGeom prst="straightConnector1">
            <a:avLst/>
          </a:prstGeom>
          <a:ln w="38100"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909D967-3383-D419-FBEB-5F79FB761791}"/>
              </a:ext>
            </a:extLst>
          </p:cNvPr>
          <p:cNvCxnSpPr>
            <a:cxnSpLocks/>
            <a:stCxn id="27" idx="0"/>
            <a:endCxn id="38" idx="4"/>
          </p:cNvCxnSpPr>
          <p:nvPr/>
        </p:nvCxnSpPr>
        <p:spPr>
          <a:xfrm flipV="1">
            <a:off x="7899372" y="2192172"/>
            <a:ext cx="890" cy="2260934"/>
          </a:xfrm>
          <a:prstGeom prst="straightConnector1">
            <a:avLst/>
          </a:prstGeom>
          <a:ln w="38100"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E6A68F1-AD2F-18FD-3CBF-8653899E78C3}"/>
                  </a:ext>
                </a:extLst>
              </p:cNvPr>
              <p:cNvSpPr txBox="1"/>
              <p:nvPr/>
            </p:nvSpPr>
            <p:spPr>
              <a:xfrm>
                <a:off x="7381807" y="4691043"/>
                <a:ext cx="19637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=(0.1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E6A68F1-AD2F-18FD-3CBF-8653899E7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07" y="4691043"/>
                <a:ext cx="1963743" cy="276999"/>
              </a:xfrm>
              <a:prstGeom prst="rect">
                <a:avLst/>
              </a:prstGeom>
              <a:blipFill>
                <a:blip r:embed="rId5"/>
                <a:stretch>
                  <a:fillRect r="-372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A2DEAD-E02C-7A44-2340-F3A1E320453E}"/>
                  </a:ext>
                </a:extLst>
              </p:cNvPr>
              <p:cNvSpPr txBox="1"/>
              <p:nvPr/>
            </p:nvSpPr>
            <p:spPr>
              <a:xfrm>
                <a:off x="7460578" y="262734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A2DEAD-E02C-7A44-2340-F3A1E3204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578" y="262734"/>
                <a:ext cx="192360" cy="276999"/>
              </a:xfrm>
              <a:prstGeom prst="rect">
                <a:avLst/>
              </a:prstGeom>
              <a:blipFill>
                <a:blip r:embed="rId6"/>
                <a:stretch>
                  <a:fillRect l="-29032" r="-2580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9586A7-628E-3D28-B279-5CD218EDF572}"/>
                  </a:ext>
                </a:extLst>
              </p:cNvPr>
              <p:cNvSpPr txBox="1"/>
              <p:nvPr/>
            </p:nvSpPr>
            <p:spPr>
              <a:xfrm>
                <a:off x="10002372" y="2653263"/>
                <a:ext cx="1673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9586A7-628E-3D28-B279-5CD218EDF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372" y="2653263"/>
                <a:ext cx="167335" cy="276999"/>
              </a:xfrm>
              <a:prstGeom prst="rect">
                <a:avLst/>
              </a:prstGeom>
              <a:blipFill>
                <a:blip r:embed="rId7"/>
                <a:stretch>
                  <a:fillRect l="-40741" r="-3703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2E06A4-3358-3698-DE3A-049E5804B79C}"/>
                  </a:ext>
                </a:extLst>
              </p:cNvPr>
              <p:cNvSpPr txBox="1"/>
              <p:nvPr/>
            </p:nvSpPr>
            <p:spPr>
              <a:xfrm>
                <a:off x="7443350" y="2670632"/>
                <a:ext cx="192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2E06A4-3358-3698-DE3A-049E5804B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350" y="2670632"/>
                <a:ext cx="192360" cy="276999"/>
              </a:xfrm>
              <a:prstGeom prst="rect">
                <a:avLst/>
              </a:prstGeom>
              <a:blipFill>
                <a:blip r:embed="rId8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6B5E28-8D60-DF95-8CA7-CD45D2058F7C}"/>
                  </a:ext>
                </a:extLst>
              </p:cNvPr>
              <p:cNvSpPr txBox="1"/>
              <p:nvPr/>
            </p:nvSpPr>
            <p:spPr>
              <a:xfrm>
                <a:off x="9299488" y="3296445"/>
                <a:ext cx="19530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=(0.6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6B5E28-8D60-DF95-8CA7-CD45D2058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488" y="3296445"/>
                <a:ext cx="1953099" cy="276999"/>
              </a:xfrm>
              <a:prstGeom prst="rect">
                <a:avLst/>
              </a:prstGeom>
              <a:blipFill>
                <a:blip r:embed="rId9"/>
                <a:stretch>
                  <a:fillRect r="-4063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E8FA370-3F3D-9FAE-62DF-B33335D46572}"/>
                  </a:ext>
                </a:extLst>
              </p:cNvPr>
              <p:cNvSpPr txBox="1"/>
              <p:nvPr/>
            </p:nvSpPr>
            <p:spPr>
              <a:xfrm>
                <a:off x="9465703" y="4280799"/>
                <a:ext cx="19637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=(0.8,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E8FA370-3F3D-9FAE-62DF-B33335D46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703" y="4280799"/>
                <a:ext cx="1963743" cy="276999"/>
              </a:xfrm>
              <a:prstGeom prst="rect">
                <a:avLst/>
              </a:prstGeom>
              <a:blipFill>
                <a:blip r:embed="rId10"/>
                <a:stretch>
                  <a:fillRect r="-3727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09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4" grpId="0" animBg="1"/>
      <p:bldP spid="27" grpId="0" animBg="1"/>
      <p:bldP spid="28" grpId="0" animBg="1"/>
      <p:bldP spid="30" grpId="0" animBg="1"/>
      <p:bldP spid="31" grpId="0" animBg="1"/>
      <p:bldP spid="38" grpId="0" animBg="1"/>
      <p:bldP spid="39" grpId="0" animBg="1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3A389-29C9-82FA-8F23-5CD26AFEE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MIP</a:t>
            </a:r>
            <a:r>
              <a:rPr lang="uk-UA" dirty="0">
                <a:latin typeface="YouTube Sans"/>
              </a:rPr>
              <a:t>-текстурування</a:t>
            </a:r>
            <a:endParaRPr lang="en-US" dirty="0">
              <a:latin typeface="YouTube Sans"/>
            </a:endParaRPr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3FC13C9-754F-433B-37B5-93F6C4581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29" y="2138825"/>
            <a:ext cx="8594725" cy="2417266"/>
          </a:xfrm>
        </p:spPr>
      </p:pic>
    </p:spTree>
    <p:extLst>
      <p:ext uri="{BB962C8B-B14F-4D97-AF65-F5344CB8AC3E}">
        <p14:creationId xmlns:p14="http://schemas.microsoft.com/office/powerpoint/2010/main" val="1594326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5E7D-91F5-8242-1621-8369F21A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0" i="0" dirty="0">
                <a:solidFill>
                  <a:srgbClr val="000000"/>
                </a:solidFill>
                <a:effectLst/>
                <a:latin typeface="Linux Libertine"/>
              </a:rPr>
              <a:t>Анізотропна фільтрація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271BA-BCB3-3CDB-B84E-6646AA4B8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078372" cy="4351337"/>
          </a:xfrm>
        </p:spPr>
        <p:txBody>
          <a:bodyPr/>
          <a:lstStyle/>
          <a:p>
            <a:r>
              <a:rPr lang="en-US" dirty="0">
                <a:latin typeface="YouTube Sans"/>
              </a:rPr>
              <a:t>MIP-</a:t>
            </a:r>
            <a:r>
              <a:rPr lang="uk-UA" dirty="0">
                <a:latin typeface="YouTube Sans"/>
              </a:rPr>
              <a:t>текстурування далі не філтрує текстуру досить якісно коли камера дивиться паралельно до текстури</a:t>
            </a:r>
          </a:p>
          <a:p>
            <a:r>
              <a:rPr lang="uk-UA" b="1" dirty="0">
                <a:latin typeface="YouTube Sans"/>
              </a:rPr>
              <a:t>Анізотопна фільтрація</a:t>
            </a:r>
            <a:r>
              <a:rPr lang="en-US" b="1" dirty="0">
                <a:latin typeface="YouTube Sans"/>
              </a:rPr>
              <a:t>/Anisotropic Filtering</a:t>
            </a:r>
            <a:r>
              <a:rPr lang="uk-UA" b="1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обчислює більше точки самплінґу застосовуючи </a:t>
            </a:r>
            <a:r>
              <a:rPr lang="en-US" dirty="0">
                <a:latin typeface="YouTube Sans"/>
              </a:rPr>
              <a:t>MIP-</a:t>
            </a:r>
            <a:r>
              <a:rPr lang="uk-UA" dirty="0">
                <a:latin typeface="YouTube Sans"/>
              </a:rPr>
              <a:t>філтрування, коли камера є більш паралельна до текстури</a:t>
            </a:r>
          </a:p>
          <a:p>
            <a:pPr lvl="1"/>
            <a:r>
              <a:rPr lang="uk-UA" dirty="0">
                <a:latin typeface="YouTube Sans"/>
              </a:rPr>
              <a:t>У ці ситуаці, нам треба білше інформації щоби краще філтрувати текстуру</a:t>
            </a:r>
            <a:endParaRPr lang="en-US" dirty="0">
              <a:latin typeface="YouTube Sans"/>
            </a:endParaRPr>
          </a:p>
        </p:txBody>
      </p:sp>
      <p:pic>
        <p:nvPicPr>
          <p:cNvPr id="5" name="Picture 4" descr="A picture containing ground, outdoor, brick, stone&#10;&#10;Description automatically generated">
            <a:extLst>
              <a:ext uri="{FF2B5EF4-FFF2-40B4-BE49-F238E27FC236}">
                <a16:creationId xmlns:a16="http://schemas.microsoft.com/office/drawing/2014/main" id="{565F6B61-3FFA-A56D-BEE7-571AC3003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244" y="1883300"/>
            <a:ext cx="4867720" cy="23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61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07BD-E67A-7CE3-CDA5-9241AB427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UV-Mapping/</a:t>
            </a:r>
            <a:r>
              <a:rPr lang="uk-UA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Розгортка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B6C2-0CC9-E26E-00A3-7BC80646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962035" cy="4747098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Під час візуалізації</a:t>
            </a:r>
            <a:r>
              <a:rPr lang="en-US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ми інтерполюємо</a:t>
            </a:r>
            <a:r>
              <a:rPr lang="en-US" dirty="0">
                <a:latin typeface="YouTube Sans"/>
              </a:rPr>
              <a:t> UV </a:t>
            </a:r>
            <a:r>
              <a:rPr lang="uk-UA" dirty="0">
                <a:latin typeface="YouTube Sans"/>
              </a:rPr>
              <a:t>координати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між вершинами</a:t>
            </a:r>
            <a:r>
              <a:rPr lang="en-US" dirty="0">
                <a:latin typeface="YouTube Sans"/>
              </a:rPr>
              <a:t> </a:t>
            </a:r>
            <a:endParaRPr lang="uk-UA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Знаючи</a:t>
            </a:r>
            <a:r>
              <a:rPr lang="en-US" dirty="0">
                <a:latin typeface="YouTube Sans"/>
              </a:rPr>
              <a:t> UV </a:t>
            </a:r>
            <a:r>
              <a:rPr lang="uk-UA" dirty="0">
                <a:latin typeface="YouTube Sans"/>
              </a:rPr>
              <a:t>координати пікселя, ми знаємо де у текстурі знаходиться колір трикутника для цього пікселя</a:t>
            </a:r>
          </a:p>
          <a:p>
            <a:r>
              <a:rPr lang="ru-RU" dirty="0">
                <a:latin typeface="YouTube Sans"/>
              </a:rPr>
              <a:t>Процес отримання кольору текстури називається </a:t>
            </a:r>
            <a:r>
              <a:rPr lang="ru-RU" b="1" dirty="0">
                <a:latin typeface="YouTube Sans"/>
              </a:rPr>
              <a:t>вибіркою текстури</a:t>
            </a:r>
            <a:r>
              <a:rPr lang="en-US" b="1" dirty="0">
                <a:latin typeface="YouTube Sans"/>
              </a:rPr>
              <a:t>/texture sampling</a:t>
            </a:r>
          </a:p>
          <a:p>
            <a:endParaRPr lang="uk-UA" dirty="0">
              <a:latin typeface="YouTube Sans"/>
            </a:endParaRPr>
          </a:p>
        </p:txBody>
      </p:sp>
      <p:pic>
        <p:nvPicPr>
          <p:cNvPr id="8" name="Picture 7" descr="A picture containing brick, building, building material, wall&#10;&#10;Description automatically generated">
            <a:extLst>
              <a:ext uri="{FF2B5EF4-FFF2-40B4-BE49-F238E27FC236}">
                <a16:creationId xmlns:a16="http://schemas.microsoft.com/office/drawing/2014/main" id="{A043E478-4134-1653-7FB6-F309958C0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13" y="468638"/>
            <a:ext cx="2323125" cy="23231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50FBFF-C630-3B5C-A1E7-A4FCC84710E7}"/>
              </a:ext>
            </a:extLst>
          </p:cNvPr>
          <p:cNvCxnSpPr>
            <a:cxnSpLocks/>
          </p:cNvCxnSpPr>
          <p:nvPr/>
        </p:nvCxnSpPr>
        <p:spPr>
          <a:xfrm flipV="1">
            <a:off x="7652938" y="468638"/>
            <a:ext cx="0" cy="23404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B45AFF-A00E-FB66-1A10-049003534718}"/>
              </a:ext>
            </a:extLst>
          </p:cNvPr>
          <p:cNvCxnSpPr>
            <a:cxnSpLocks/>
          </p:cNvCxnSpPr>
          <p:nvPr/>
        </p:nvCxnSpPr>
        <p:spPr>
          <a:xfrm>
            <a:off x="7652938" y="2809132"/>
            <a:ext cx="23229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E9F4EE-3EB2-45F6-0284-8A66A27AC98C}"/>
                  </a:ext>
                </a:extLst>
              </p:cNvPr>
              <p:cNvSpPr txBox="1"/>
              <p:nvPr/>
            </p:nvSpPr>
            <p:spPr>
              <a:xfrm>
                <a:off x="7314385" y="1639500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E9F4EE-3EB2-45F6-0284-8A66A27AC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385" y="1639500"/>
                <a:ext cx="195886" cy="276999"/>
              </a:xfrm>
              <a:prstGeom prst="rect">
                <a:avLst/>
              </a:prstGeom>
              <a:blipFill>
                <a:blip r:embed="rId3"/>
                <a:stretch>
                  <a:fillRect l="-15625" r="-125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1EE24A-3150-CD7B-C93A-BD3919F7A8C5}"/>
                  </a:ext>
                </a:extLst>
              </p:cNvPr>
              <p:cNvSpPr txBox="1"/>
              <p:nvPr/>
            </p:nvSpPr>
            <p:spPr>
              <a:xfrm>
                <a:off x="8829319" y="2849541"/>
                <a:ext cx="203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1EE24A-3150-CD7B-C93A-BD3919F7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319" y="2849541"/>
                <a:ext cx="203004" cy="276999"/>
              </a:xfrm>
              <a:prstGeom prst="rect">
                <a:avLst/>
              </a:prstGeom>
              <a:blipFill>
                <a:blip r:embed="rId4"/>
                <a:stretch>
                  <a:fillRect l="-14706" r="-882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6D1B80D-7BDD-BC81-F17B-976BE6FC25CE}"/>
              </a:ext>
            </a:extLst>
          </p:cNvPr>
          <p:cNvSpPr/>
          <p:nvPr/>
        </p:nvSpPr>
        <p:spPr>
          <a:xfrm>
            <a:off x="7879917" y="3516008"/>
            <a:ext cx="1718553" cy="1212715"/>
          </a:xfrm>
          <a:custGeom>
            <a:avLst/>
            <a:gdLst>
              <a:gd name="connsiteX0" fmla="*/ 0 w 1718553"/>
              <a:gd name="connsiteY0" fmla="*/ 1018162 h 1212715"/>
              <a:gd name="connsiteX1" fmla="*/ 1271081 w 1718553"/>
              <a:gd name="connsiteY1" fmla="*/ 0 h 1212715"/>
              <a:gd name="connsiteX2" fmla="*/ 1718553 w 1718553"/>
              <a:gd name="connsiteY2" fmla="*/ 1212715 h 1212715"/>
              <a:gd name="connsiteX3" fmla="*/ 0 w 1718553"/>
              <a:gd name="connsiteY3" fmla="*/ 1018162 h 121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553" h="1212715">
                <a:moveTo>
                  <a:pt x="0" y="1018162"/>
                </a:moveTo>
                <a:lnTo>
                  <a:pt x="1271081" y="0"/>
                </a:lnTo>
                <a:lnTo>
                  <a:pt x="1718553" y="1212715"/>
                </a:lnTo>
                <a:lnTo>
                  <a:pt x="0" y="1018162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F2E3-0471-BB44-17D9-B29F13DF68DB}"/>
              </a:ext>
            </a:extLst>
          </p:cNvPr>
          <p:cNvSpPr/>
          <p:nvPr/>
        </p:nvSpPr>
        <p:spPr>
          <a:xfrm>
            <a:off x="9060206" y="3451157"/>
            <a:ext cx="136187" cy="1297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BC2637A-443C-B86B-8359-F9DB0A9806A7}"/>
              </a:ext>
            </a:extLst>
          </p:cNvPr>
          <p:cNvSpPr/>
          <p:nvPr/>
        </p:nvSpPr>
        <p:spPr>
          <a:xfrm>
            <a:off x="7831278" y="4453106"/>
            <a:ext cx="136187" cy="12970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72B8F41-5CE3-3273-98E2-D51166D02299}"/>
              </a:ext>
            </a:extLst>
          </p:cNvPr>
          <p:cNvSpPr/>
          <p:nvPr/>
        </p:nvSpPr>
        <p:spPr>
          <a:xfrm>
            <a:off x="9530376" y="4663872"/>
            <a:ext cx="136187" cy="12970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D044556-7AA1-C542-1FF8-1C1290329E20}"/>
              </a:ext>
            </a:extLst>
          </p:cNvPr>
          <p:cNvSpPr/>
          <p:nvPr/>
        </p:nvSpPr>
        <p:spPr>
          <a:xfrm>
            <a:off x="7880807" y="1125372"/>
            <a:ext cx="1718553" cy="1212715"/>
          </a:xfrm>
          <a:custGeom>
            <a:avLst/>
            <a:gdLst>
              <a:gd name="connsiteX0" fmla="*/ 0 w 1718553"/>
              <a:gd name="connsiteY0" fmla="*/ 1018162 h 1212715"/>
              <a:gd name="connsiteX1" fmla="*/ 1271081 w 1718553"/>
              <a:gd name="connsiteY1" fmla="*/ 0 h 1212715"/>
              <a:gd name="connsiteX2" fmla="*/ 1718553 w 1718553"/>
              <a:gd name="connsiteY2" fmla="*/ 1212715 h 1212715"/>
              <a:gd name="connsiteX3" fmla="*/ 0 w 1718553"/>
              <a:gd name="connsiteY3" fmla="*/ 1018162 h 121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553" h="1212715">
                <a:moveTo>
                  <a:pt x="0" y="1018162"/>
                </a:moveTo>
                <a:lnTo>
                  <a:pt x="1271081" y="0"/>
                </a:lnTo>
                <a:lnTo>
                  <a:pt x="1718553" y="1212715"/>
                </a:lnTo>
                <a:lnTo>
                  <a:pt x="0" y="1018162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DA6B0D9-E097-228A-5980-494F0398B78C}"/>
              </a:ext>
            </a:extLst>
          </p:cNvPr>
          <p:cNvSpPr/>
          <p:nvPr/>
        </p:nvSpPr>
        <p:spPr>
          <a:xfrm>
            <a:off x="9061096" y="1060521"/>
            <a:ext cx="136187" cy="1297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B9C43EA-A0CC-909A-0E02-013761F6FC9E}"/>
              </a:ext>
            </a:extLst>
          </p:cNvPr>
          <p:cNvSpPr/>
          <p:nvPr/>
        </p:nvSpPr>
        <p:spPr>
          <a:xfrm>
            <a:off x="7832168" y="2062470"/>
            <a:ext cx="136187" cy="12970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2A484E0-EBA2-82B8-A978-5A462D642B18}"/>
              </a:ext>
            </a:extLst>
          </p:cNvPr>
          <p:cNvSpPr/>
          <p:nvPr/>
        </p:nvSpPr>
        <p:spPr>
          <a:xfrm>
            <a:off x="9531266" y="2273236"/>
            <a:ext cx="136187" cy="12970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A2DEAD-E02C-7A44-2340-F3A1E320453E}"/>
                  </a:ext>
                </a:extLst>
              </p:cNvPr>
              <p:cNvSpPr txBox="1"/>
              <p:nvPr/>
            </p:nvSpPr>
            <p:spPr>
              <a:xfrm>
                <a:off x="7460578" y="262734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A2DEAD-E02C-7A44-2340-F3A1E3204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578" y="262734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29032" r="-2580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9586A7-628E-3D28-B279-5CD218EDF572}"/>
                  </a:ext>
                </a:extLst>
              </p:cNvPr>
              <p:cNvSpPr txBox="1"/>
              <p:nvPr/>
            </p:nvSpPr>
            <p:spPr>
              <a:xfrm>
                <a:off x="10002372" y="2653263"/>
                <a:ext cx="1673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9586A7-628E-3D28-B279-5CD218EDF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372" y="2653263"/>
                <a:ext cx="167335" cy="276999"/>
              </a:xfrm>
              <a:prstGeom prst="rect">
                <a:avLst/>
              </a:prstGeom>
              <a:blipFill>
                <a:blip r:embed="rId6"/>
                <a:stretch>
                  <a:fillRect l="-40741" r="-3703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2E06A4-3358-3698-DE3A-049E5804B79C}"/>
                  </a:ext>
                </a:extLst>
              </p:cNvPr>
              <p:cNvSpPr txBox="1"/>
              <p:nvPr/>
            </p:nvSpPr>
            <p:spPr>
              <a:xfrm>
                <a:off x="7443350" y="2670632"/>
                <a:ext cx="192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2E06A4-3358-3698-DE3A-049E5804B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350" y="2670632"/>
                <a:ext cx="192360" cy="276999"/>
              </a:xfrm>
              <a:prstGeom prst="rect">
                <a:avLst/>
              </a:prstGeom>
              <a:blipFill>
                <a:blip r:embed="rId7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5BE0746-1B85-F999-AC6A-DBCCF5C64EA8}"/>
              </a:ext>
            </a:extLst>
          </p:cNvPr>
          <p:cNvSpPr/>
          <p:nvPr/>
        </p:nvSpPr>
        <p:spPr>
          <a:xfrm>
            <a:off x="8798111" y="3680171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50CAB-904B-CB7A-D952-02BC48A0D000}"/>
              </a:ext>
            </a:extLst>
          </p:cNvPr>
          <p:cNvSpPr/>
          <p:nvPr/>
        </p:nvSpPr>
        <p:spPr>
          <a:xfrm>
            <a:off x="9276307" y="3680171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3D8370-772F-BDCB-2B06-431F94A3A111}"/>
              </a:ext>
            </a:extLst>
          </p:cNvPr>
          <p:cNvSpPr/>
          <p:nvPr/>
        </p:nvSpPr>
        <p:spPr>
          <a:xfrm>
            <a:off x="8801244" y="3205544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D6F3B7-38CB-98EE-E40C-46207441E5CC}"/>
              </a:ext>
            </a:extLst>
          </p:cNvPr>
          <p:cNvSpPr/>
          <p:nvPr/>
        </p:nvSpPr>
        <p:spPr>
          <a:xfrm>
            <a:off x="9276307" y="3205544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A2632C-3B83-3CD3-96DD-DA1C8894D92B}"/>
              </a:ext>
            </a:extLst>
          </p:cNvPr>
          <p:cNvSpPr/>
          <p:nvPr/>
        </p:nvSpPr>
        <p:spPr>
          <a:xfrm>
            <a:off x="7850921" y="3680171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BCF43-AE03-55F2-A1E9-0C486299CB66}"/>
              </a:ext>
            </a:extLst>
          </p:cNvPr>
          <p:cNvSpPr/>
          <p:nvPr/>
        </p:nvSpPr>
        <p:spPr>
          <a:xfrm>
            <a:off x="8322851" y="3680171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A2D18C-A324-FE78-29AE-796EB93E7FDB}"/>
              </a:ext>
            </a:extLst>
          </p:cNvPr>
          <p:cNvSpPr/>
          <p:nvPr/>
        </p:nvSpPr>
        <p:spPr>
          <a:xfrm>
            <a:off x="7847788" y="3205544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7CC4EE-C67D-2614-0788-D923E8386277}"/>
              </a:ext>
            </a:extLst>
          </p:cNvPr>
          <p:cNvSpPr/>
          <p:nvPr/>
        </p:nvSpPr>
        <p:spPr>
          <a:xfrm>
            <a:off x="8322851" y="3205544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A14397-8AF9-5C22-C9B8-540EDD85C2D9}"/>
              </a:ext>
            </a:extLst>
          </p:cNvPr>
          <p:cNvSpPr/>
          <p:nvPr/>
        </p:nvSpPr>
        <p:spPr>
          <a:xfrm>
            <a:off x="8798111" y="4629425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50C500-B771-F31F-D38C-31540A8FC437}"/>
              </a:ext>
            </a:extLst>
          </p:cNvPr>
          <p:cNvSpPr/>
          <p:nvPr/>
        </p:nvSpPr>
        <p:spPr>
          <a:xfrm>
            <a:off x="9276307" y="4629425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BC2180-2E7F-8A01-ED33-7B8441EBCB3E}"/>
              </a:ext>
            </a:extLst>
          </p:cNvPr>
          <p:cNvSpPr/>
          <p:nvPr/>
        </p:nvSpPr>
        <p:spPr>
          <a:xfrm>
            <a:off x="8801244" y="4154798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6F47BE-D2CE-4E84-FF35-4733BF3D6D79}"/>
              </a:ext>
            </a:extLst>
          </p:cNvPr>
          <p:cNvSpPr/>
          <p:nvPr/>
        </p:nvSpPr>
        <p:spPr>
          <a:xfrm>
            <a:off x="9276307" y="4154798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3D8502-B0C8-3FC0-E892-8FAF6445CD1C}"/>
              </a:ext>
            </a:extLst>
          </p:cNvPr>
          <p:cNvSpPr/>
          <p:nvPr/>
        </p:nvSpPr>
        <p:spPr>
          <a:xfrm>
            <a:off x="7850921" y="4629425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149BA6-ACE4-83A3-A38F-5DDABE653AB2}"/>
              </a:ext>
            </a:extLst>
          </p:cNvPr>
          <p:cNvSpPr/>
          <p:nvPr/>
        </p:nvSpPr>
        <p:spPr>
          <a:xfrm>
            <a:off x="8322851" y="4629425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8EB773-9484-5E4B-48D1-04CD3C63508F}"/>
              </a:ext>
            </a:extLst>
          </p:cNvPr>
          <p:cNvSpPr/>
          <p:nvPr/>
        </p:nvSpPr>
        <p:spPr>
          <a:xfrm>
            <a:off x="7847788" y="4154798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728870-48D8-E92C-1262-58B492A20893}"/>
              </a:ext>
            </a:extLst>
          </p:cNvPr>
          <p:cNvSpPr/>
          <p:nvPr/>
        </p:nvSpPr>
        <p:spPr>
          <a:xfrm>
            <a:off x="8322851" y="4154798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C4B269-9602-8672-F0F0-E58D426032EA}"/>
                  </a:ext>
                </a:extLst>
              </p:cNvPr>
              <p:cNvSpPr txBox="1"/>
              <p:nvPr/>
            </p:nvSpPr>
            <p:spPr>
              <a:xfrm>
                <a:off x="6935505" y="4413775"/>
                <a:ext cx="812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C4B269-9602-8672-F0F0-E58D42603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505" y="4413775"/>
                <a:ext cx="812787" cy="276999"/>
              </a:xfrm>
              <a:prstGeom prst="rect">
                <a:avLst/>
              </a:prstGeom>
              <a:blipFill>
                <a:blip r:embed="rId8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3D3725-4337-24F8-D24B-90BB9D9DC613}"/>
                  </a:ext>
                </a:extLst>
              </p:cNvPr>
              <p:cNvSpPr txBox="1"/>
              <p:nvPr/>
            </p:nvSpPr>
            <p:spPr>
              <a:xfrm>
                <a:off x="9299488" y="3296445"/>
                <a:ext cx="802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3D3725-4337-24F8-D24B-90BB9D9D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488" y="3296445"/>
                <a:ext cx="802143" cy="276999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7D48D3-01E9-6F7A-B9C1-D72ED9544A9E}"/>
                  </a:ext>
                </a:extLst>
              </p:cNvPr>
              <p:cNvSpPr txBox="1"/>
              <p:nvPr/>
            </p:nvSpPr>
            <p:spPr>
              <a:xfrm>
                <a:off x="9715201" y="4582808"/>
                <a:ext cx="812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7D48D3-01E9-6F7A-B9C1-D72ED9544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201" y="4582808"/>
                <a:ext cx="812787" cy="276999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77D0B352-1AC9-CD4E-C621-EF3757AF7D11}"/>
              </a:ext>
            </a:extLst>
          </p:cNvPr>
          <p:cNvSpPr/>
          <p:nvPr/>
        </p:nvSpPr>
        <p:spPr>
          <a:xfrm>
            <a:off x="8976119" y="3880349"/>
            <a:ext cx="136187" cy="129702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95891F8-E8F1-D35F-34A3-9E561F40B74F}"/>
              </a:ext>
            </a:extLst>
          </p:cNvPr>
          <p:cNvCxnSpPr>
            <a:cxnSpLocks/>
            <a:stCxn id="24" idx="4"/>
            <a:endCxn id="34" idx="0"/>
          </p:cNvCxnSpPr>
          <p:nvPr/>
        </p:nvCxnSpPr>
        <p:spPr>
          <a:xfrm flipH="1">
            <a:off x="9044213" y="3580859"/>
            <a:ext cx="84087" cy="2994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893996-AD4A-47CB-C87C-E32879D277DE}"/>
              </a:ext>
            </a:extLst>
          </p:cNvPr>
          <p:cNvCxnSpPr>
            <a:cxnSpLocks/>
            <a:stCxn id="28" idx="1"/>
            <a:endCxn id="34" idx="5"/>
          </p:cNvCxnSpPr>
          <p:nvPr/>
        </p:nvCxnSpPr>
        <p:spPr>
          <a:xfrm flipH="1" flipV="1">
            <a:off x="9092362" y="3991057"/>
            <a:ext cx="457958" cy="6918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BDD1EAC-782E-11A0-7D93-AD7EAB95641A}"/>
              </a:ext>
            </a:extLst>
          </p:cNvPr>
          <p:cNvCxnSpPr>
            <a:cxnSpLocks/>
            <a:stCxn id="27" idx="7"/>
            <a:endCxn id="34" idx="2"/>
          </p:cNvCxnSpPr>
          <p:nvPr/>
        </p:nvCxnSpPr>
        <p:spPr>
          <a:xfrm flipV="1">
            <a:off x="7947521" y="3945200"/>
            <a:ext cx="1028598" cy="52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A014F270-0912-B2C2-1BC0-F1AA01DEF3FC}"/>
              </a:ext>
            </a:extLst>
          </p:cNvPr>
          <p:cNvSpPr/>
          <p:nvPr/>
        </p:nvSpPr>
        <p:spPr>
          <a:xfrm>
            <a:off x="8976119" y="1530666"/>
            <a:ext cx="136187" cy="129702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76F6934-7F50-E7C0-4AE6-53340EB32080}"/>
              </a:ext>
            </a:extLst>
          </p:cNvPr>
          <p:cNvCxnSpPr>
            <a:cxnSpLocks/>
            <a:stCxn id="34" idx="0"/>
            <a:endCxn id="60" idx="4"/>
          </p:cNvCxnSpPr>
          <p:nvPr/>
        </p:nvCxnSpPr>
        <p:spPr>
          <a:xfrm flipV="1">
            <a:off x="9044213" y="1660368"/>
            <a:ext cx="0" cy="221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5004E7C-80B7-EA10-E62A-0E0B9F43B83F}"/>
                  </a:ext>
                </a:extLst>
              </p:cNvPr>
              <p:cNvSpPr txBox="1"/>
              <p:nvPr/>
            </p:nvSpPr>
            <p:spPr>
              <a:xfrm>
                <a:off x="9243857" y="3747928"/>
                <a:ext cx="612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5004E7C-80B7-EA10-E62A-0E0B9F43B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857" y="3747928"/>
                <a:ext cx="612925" cy="276999"/>
              </a:xfrm>
              <a:prstGeom prst="rect">
                <a:avLst/>
              </a:prstGeom>
              <a:blipFill>
                <a:blip r:embed="rId11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143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34" grpId="0" animBg="1"/>
      <p:bldP spid="60" grpId="0" animBg="1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07BD-E67A-7CE3-CDA5-9241AB427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UV-Mapping/</a:t>
            </a:r>
            <a:r>
              <a:rPr lang="uk-UA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Розгортка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B6C2-0CC9-E26E-00A3-7BC80646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962035" cy="4747098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ятайте, що орієнтація трикутника у просторі </a:t>
            </a:r>
            <a:r>
              <a:rPr lang="en-US" dirty="0">
                <a:latin typeface="YouTube Sans"/>
              </a:rPr>
              <a:t>UV</a:t>
            </a:r>
            <a:r>
              <a:rPr lang="uk-UA" dirty="0">
                <a:latin typeface="YouTube Sans"/>
              </a:rPr>
              <a:t> не є важлива, цей алгоритм далі буде повертати нам правильні результати</a:t>
            </a:r>
            <a:endParaRPr lang="en-US" dirty="0">
              <a:latin typeface="YouTube Sans"/>
            </a:endParaRPr>
          </a:p>
          <a:p>
            <a:endParaRPr lang="uk-UA" dirty="0">
              <a:latin typeface="YouTube Sans"/>
            </a:endParaRPr>
          </a:p>
          <a:p>
            <a:endParaRPr lang="en-US" dirty="0">
              <a:latin typeface="YouTube Sans"/>
            </a:endParaRPr>
          </a:p>
        </p:txBody>
      </p:sp>
      <p:pic>
        <p:nvPicPr>
          <p:cNvPr id="8" name="Picture 7" descr="A picture containing brick, building, building material, wall&#10;&#10;Description automatically generated">
            <a:extLst>
              <a:ext uri="{FF2B5EF4-FFF2-40B4-BE49-F238E27FC236}">
                <a16:creationId xmlns:a16="http://schemas.microsoft.com/office/drawing/2014/main" id="{A043E478-4134-1653-7FB6-F309958C0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13" y="468638"/>
            <a:ext cx="2323125" cy="23231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50FBFF-C630-3B5C-A1E7-A4FCC84710E7}"/>
              </a:ext>
            </a:extLst>
          </p:cNvPr>
          <p:cNvCxnSpPr>
            <a:cxnSpLocks/>
          </p:cNvCxnSpPr>
          <p:nvPr/>
        </p:nvCxnSpPr>
        <p:spPr>
          <a:xfrm flipV="1">
            <a:off x="7652938" y="468638"/>
            <a:ext cx="0" cy="23404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B45AFF-A00E-FB66-1A10-049003534718}"/>
              </a:ext>
            </a:extLst>
          </p:cNvPr>
          <p:cNvCxnSpPr>
            <a:cxnSpLocks/>
          </p:cNvCxnSpPr>
          <p:nvPr/>
        </p:nvCxnSpPr>
        <p:spPr>
          <a:xfrm>
            <a:off x="7652938" y="2809132"/>
            <a:ext cx="23229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E9F4EE-3EB2-45F6-0284-8A66A27AC98C}"/>
                  </a:ext>
                </a:extLst>
              </p:cNvPr>
              <p:cNvSpPr txBox="1"/>
              <p:nvPr/>
            </p:nvSpPr>
            <p:spPr>
              <a:xfrm>
                <a:off x="7314385" y="1639500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E9F4EE-3EB2-45F6-0284-8A66A27AC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385" y="1639500"/>
                <a:ext cx="195886" cy="276999"/>
              </a:xfrm>
              <a:prstGeom prst="rect">
                <a:avLst/>
              </a:prstGeom>
              <a:blipFill>
                <a:blip r:embed="rId3"/>
                <a:stretch>
                  <a:fillRect l="-15625" r="-125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6D1B80D-7BDD-BC81-F17B-976BE6FC25CE}"/>
              </a:ext>
            </a:extLst>
          </p:cNvPr>
          <p:cNvSpPr/>
          <p:nvPr/>
        </p:nvSpPr>
        <p:spPr>
          <a:xfrm>
            <a:off x="7879917" y="3516008"/>
            <a:ext cx="1718553" cy="1212715"/>
          </a:xfrm>
          <a:custGeom>
            <a:avLst/>
            <a:gdLst>
              <a:gd name="connsiteX0" fmla="*/ 0 w 1718553"/>
              <a:gd name="connsiteY0" fmla="*/ 1018162 h 1212715"/>
              <a:gd name="connsiteX1" fmla="*/ 1271081 w 1718553"/>
              <a:gd name="connsiteY1" fmla="*/ 0 h 1212715"/>
              <a:gd name="connsiteX2" fmla="*/ 1718553 w 1718553"/>
              <a:gd name="connsiteY2" fmla="*/ 1212715 h 1212715"/>
              <a:gd name="connsiteX3" fmla="*/ 0 w 1718553"/>
              <a:gd name="connsiteY3" fmla="*/ 1018162 h 121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553" h="1212715">
                <a:moveTo>
                  <a:pt x="0" y="1018162"/>
                </a:moveTo>
                <a:lnTo>
                  <a:pt x="1271081" y="0"/>
                </a:lnTo>
                <a:lnTo>
                  <a:pt x="1718553" y="1212715"/>
                </a:lnTo>
                <a:lnTo>
                  <a:pt x="0" y="1018162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F2E3-0471-BB44-17D9-B29F13DF68DB}"/>
              </a:ext>
            </a:extLst>
          </p:cNvPr>
          <p:cNvSpPr/>
          <p:nvPr/>
        </p:nvSpPr>
        <p:spPr>
          <a:xfrm>
            <a:off x="9060206" y="3451157"/>
            <a:ext cx="136187" cy="1297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BC2637A-443C-B86B-8359-F9DB0A9806A7}"/>
              </a:ext>
            </a:extLst>
          </p:cNvPr>
          <p:cNvSpPr/>
          <p:nvPr/>
        </p:nvSpPr>
        <p:spPr>
          <a:xfrm>
            <a:off x="7831278" y="4453106"/>
            <a:ext cx="136187" cy="12970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72B8F41-5CE3-3273-98E2-D51166D02299}"/>
              </a:ext>
            </a:extLst>
          </p:cNvPr>
          <p:cNvSpPr/>
          <p:nvPr/>
        </p:nvSpPr>
        <p:spPr>
          <a:xfrm>
            <a:off x="9530376" y="4663872"/>
            <a:ext cx="136187" cy="12970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D044556-7AA1-C542-1FF8-1C1290329E20}"/>
              </a:ext>
            </a:extLst>
          </p:cNvPr>
          <p:cNvSpPr/>
          <p:nvPr/>
        </p:nvSpPr>
        <p:spPr>
          <a:xfrm rot="18315413">
            <a:off x="7880807" y="1125372"/>
            <a:ext cx="1718553" cy="1212715"/>
          </a:xfrm>
          <a:custGeom>
            <a:avLst/>
            <a:gdLst>
              <a:gd name="connsiteX0" fmla="*/ 0 w 1718553"/>
              <a:gd name="connsiteY0" fmla="*/ 1018162 h 1212715"/>
              <a:gd name="connsiteX1" fmla="*/ 1271081 w 1718553"/>
              <a:gd name="connsiteY1" fmla="*/ 0 h 1212715"/>
              <a:gd name="connsiteX2" fmla="*/ 1718553 w 1718553"/>
              <a:gd name="connsiteY2" fmla="*/ 1212715 h 1212715"/>
              <a:gd name="connsiteX3" fmla="*/ 0 w 1718553"/>
              <a:gd name="connsiteY3" fmla="*/ 1018162 h 121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553" h="1212715">
                <a:moveTo>
                  <a:pt x="0" y="1018162"/>
                </a:moveTo>
                <a:lnTo>
                  <a:pt x="1271081" y="0"/>
                </a:lnTo>
                <a:lnTo>
                  <a:pt x="1718553" y="1212715"/>
                </a:lnTo>
                <a:lnTo>
                  <a:pt x="0" y="1018162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DA6B0D9-E097-228A-5980-494F0398B78C}"/>
              </a:ext>
            </a:extLst>
          </p:cNvPr>
          <p:cNvSpPr/>
          <p:nvPr/>
        </p:nvSpPr>
        <p:spPr>
          <a:xfrm>
            <a:off x="8392428" y="963690"/>
            <a:ext cx="136187" cy="1297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B9C43EA-A0CC-909A-0E02-013761F6FC9E}"/>
              </a:ext>
            </a:extLst>
          </p:cNvPr>
          <p:cNvSpPr/>
          <p:nvPr/>
        </p:nvSpPr>
        <p:spPr>
          <a:xfrm>
            <a:off x="8507716" y="2588882"/>
            <a:ext cx="136187" cy="12970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2A484E0-EBA2-82B8-A978-5A462D642B18}"/>
              </a:ext>
            </a:extLst>
          </p:cNvPr>
          <p:cNvSpPr/>
          <p:nvPr/>
        </p:nvSpPr>
        <p:spPr>
          <a:xfrm>
            <a:off x="9649253" y="1308036"/>
            <a:ext cx="136187" cy="12970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74725B-28EA-95E6-3B5A-81F770AEE661}"/>
              </a:ext>
            </a:extLst>
          </p:cNvPr>
          <p:cNvCxnSpPr>
            <a:cxnSpLocks/>
            <a:stCxn id="24" idx="0"/>
            <a:endCxn id="31" idx="4"/>
          </p:cNvCxnSpPr>
          <p:nvPr/>
        </p:nvCxnSpPr>
        <p:spPr>
          <a:xfrm flipH="1" flipV="1">
            <a:off x="8460522" y="1093392"/>
            <a:ext cx="667778" cy="2357765"/>
          </a:xfrm>
          <a:prstGeom prst="straightConnector1">
            <a:avLst/>
          </a:prstGeom>
          <a:ln w="38100"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45B056-61F9-39AE-DB0C-D6CD43FEA414}"/>
              </a:ext>
            </a:extLst>
          </p:cNvPr>
          <p:cNvCxnSpPr>
            <a:cxnSpLocks/>
            <a:stCxn id="28" idx="0"/>
            <a:endCxn id="39" idx="4"/>
          </p:cNvCxnSpPr>
          <p:nvPr/>
        </p:nvCxnSpPr>
        <p:spPr>
          <a:xfrm flipV="1">
            <a:off x="9598470" y="1437738"/>
            <a:ext cx="118877" cy="3226134"/>
          </a:xfrm>
          <a:prstGeom prst="straightConnector1">
            <a:avLst/>
          </a:prstGeom>
          <a:ln w="38100"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909D967-3383-D419-FBEB-5F79FB761791}"/>
              </a:ext>
            </a:extLst>
          </p:cNvPr>
          <p:cNvCxnSpPr>
            <a:cxnSpLocks/>
            <a:stCxn id="27" idx="0"/>
            <a:endCxn id="38" idx="4"/>
          </p:cNvCxnSpPr>
          <p:nvPr/>
        </p:nvCxnSpPr>
        <p:spPr>
          <a:xfrm flipV="1">
            <a:off x="7899372" y="2718584"/>
            <a:ext cx="676438" cy="1734522"/>
          </a:xfrm>
          <a:prstGeom prst="straightConnector1">
            <a:avLst/>
          </a:prstGeom>
          <a:ln w="38100"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E6A68F1-AD2F-18FD-3CBF-8653899E78C3}"/>
                  </a:ext>
                </a:extLst>
              </p:cNvPr>
              <p:cNvSpPr txBox="1"/>
              <p:nvPr/>
            </p:nvSpPr>
            <p:spPr>
              <a:xfrm>
                <a:off x="7381807" y="4691043"/>
                <a:ext cx="812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E6A68F1-AD2F-18FD-3CBF-8653899E7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07" y="4691043"/>
                <a:ext cx="812787" cy="276999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A2DEAD-E02C-7A44-2340-F3A1E320453E}"/>
                  </a:ext>
                </a:extLst>
              </p:cNvPr>
              <p:cNvSpPr txBox="1"/>
              <p:nvPr/>
            </p:nvSpPr>
            <p:spPr>
              <a:xfrm>
                <a:off x="7460578" y="262734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A2DEAD-E02C-7A44-2340-F3A1E3204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578" y="262734"/>
                <a:ext cx="192360" cy="276999"/>
              </a:xfrm>
              <a:prstGeom prst="rect">
                <a:avLst/>
              </a:prstGeom>
              <a:blipFill>
                <a:blip r:embed="rId6"/>
                <a:stretch>
                  <a:fillRect l="-29032" r="-2580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9586A7-628E-3D28-B279-5CD218EDF572}"/>
                  </a:ext>
                </a:extLst>
              </p:cNvPr>
              <p:cNvSpPr txBox="1"/>
              <p:nvPr/>
            </p:nvSpPr>
            <p:spPr>
              <a:xfrm>
                <a:off x="10002372" y="2653263"/>
                <a:ext cx="1673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9586A7-628E-3D28-B279-5CD218EDF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372" y="2653263"/>
                <a:ext cx="167335" cy="276999"/>
              </a:xfrm>
              <a:prstGeom prst="rect">
                <a:avLst/>
              </a:prstGeom>
              <a:blipFill>
                <a:blip r:embed="rId7"/>
                <a:stretch>
                  <a:fillRect l="-40741" r="-3703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2E06A4-3358-3698-DE3A-049E5804B79C}"/>
                  </a:ext>
                </a:extLst>
              </p:cNvPr>
              <p:cNvSpPr txBox="1"/>
              <p:nvPr/>
            </p:nvSpPr>
            <p:spPr>
              <a:xfrm>
                <a:off x="7443350" y="2670632"/>
                <a:ext cx="192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2E06A4-3358-3698-DE3A-049E5804B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350" y="2670632"/>
                <a:ext cx="192360" cy="276999"/>
              </a:xfrm>
              <a:prstGeom prst="rect">
                <a:avLst/>
              </a:prstGeom>
              <a:blipFill>
                <a:blip r:embed="rId8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6B5E28-8D60-DF95-8CA7-CD45D2058F7C}"/>
                  </a:ext>
                </a:extLst>
              </p:cNvPr>
              <p:cNvSpPr txBox="1"/>
              <p:nvPr/>
            </p:nvSpPr>
            <p:spPr>
              <a:xfrm>
                <a:off x="9299488" y="3296445"/>
                <a:ext cx="802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6B5E28-8D60-DF95-8CA7-CD45D2058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488" y="3296445"/>
                <a:ext cx="802143" cy="276999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E8FA370-3F3D-9FAE-62DF-B33335D46572}"/>
                  </a:ext>
                </a:extLst>
              </p:cNvPr>
              <p:cNvSpPr txBox="1"/>
              <p:nvPr/>
            </p:nvSpPr>
            <p:spPr>
              <a:xfrm>
                <a:off x="9715201" y="4582808"/>
                <a:ext cx="812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E8FA370-3F3D-9FAE-62DF-B33335D46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201" y="4582808"/>
                <a:ext cx="812787" cy="276999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6EEC4E7-E2A7-1C52-D139-8535601E8810}"/>
              </a:ext>
            </a:extLst>
          </p:cNvPr>
          <p:cNvSpPr/>
          <p:nvPr/>
        </p:nvSpPr>
        <p:spPr>
          <a:xfrm>
            <a:off x="7879917" y="3516008"/>
            <a:ext cx="1718553" cy="1212715"/>
          </a:xfrm>
          <a:custGeom>
            <a:avLst/>
            <a:gdLst>
              <a:gd name="connsiteX0" fmla="*/ 0 w 1718553"/>
              <a:gd name="connsiteY0" fmla="*/ 1018162 h 1212715"/>
              <a:gd name="connsiteX1" fmla="*/ 1271081 w 1718553"/>
              <a:gd name="connsiteY1" fmla="*/ 0 h 1212715"/>
              <a:gd name="connsiteX2" fmla="*/ 1718553 w 1718553"/>
              <a:gd name="connsiteY2" fmla="*/ 1212715 h 1212715"/>
              <a:gd name="connsiteX3" fmla="*/ 0 w 1718553"/>
              <a:gd name="connsiteY3" fmla="*/ 1018162 h 121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553" h="1212715">
                <a:moveTo>
                  <a:pt x="0" y="1018162"/>
                </a:moveTo>
                <a:lnTo>
                  <a:pt x="1271081" y="0"/>
                </a:lnTo>
                <a:lnTo>
                  <a:pt x="1718553" y="1212715"/>
                </a:lnTo>
                <a:lnTo>
                  <a:pt x="0" y="1018162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2BE0B8-8495-5DD5-AAA9-980AFF6FA493}"/>
              </a:ext>
            </a:extLst>
          </p:cNvPr>
          <p:cNvSpPr/>
          <p:nvPr/>
        </p:nvSpPr>
        <p:spPr>
          <a:xfrm>
            <a:off x="9060206" y="3451157"/>
            <a:ext cx="136187" cy="1297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947510-BD88-8208-E955-E69DFDB3B628}"/>
              </a:ext>
            </a:extLst>
          </p:cNvPr>
          <p:cNvSpPr/>
          <p:nvPr/>
        </p:nvSpPr>
        <p:spPr>
          <a:xfrm>
            <a:off x="7831278" y="4453106"/>
            <a:ext cx="136187" cy="12970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D58A2C-92DB-37BB-A143-81B75982B731}"/>
              </a:ext>
            </a:extLst>
          </p:cNvPr>
          <p:cNvSpPr/>
          <p:nvPr/>
        </p:nvSpPr>
        <p:spPr>
          <a:xfrm>
            <a:off x="9530376" y="4663872"/>
            <a:ext cx="136187" cy="12970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C1D917-DD56-2704-A114-F0515BF1F45E}"/>
              </a:ext>
            </a:extLst>
          </p:cNvPr>
          <p:cNvSpPr/>
          <p:nvPr/>
        </p:nvSpPr>
        <p:spPr>
          <a:xfrm>
            <a:off x="8798111" y="3680171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7CCC0A-F6FD-6065-54F0-9F2780FD7CC4}"/>
              </a:ext>
            </a:extLst>
          </p:cNvPr>
          <p:cNvSpPr/>
          <p:nvPr/>
        </p:nvSpPr>
        <p:spPr>
          <a:xfrm>
            <a:off x="9276307" y="3680171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9B7C2D-F80C-96E0-C583-F099A94A43CA}"/>
              </a:ext>
            </a:extLst>
          </p:cNvPr>
          <p:cNvSpPr/>
          <p:nvPr/>
        </p:nvSpPr>
        <p:spPr>
          <a:xfrm>
            <a:off x="8801244" y="3205544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2D864D-50AC-C503-3698-AF6E3103D4FE}"/>
              </a:ext>
            </a:extLst>
          </p:cNvPr>
          <p:cNvSpPr/>
          <p:nvPr/>
        </p:nvSpPr>
        <p:spPr>
          <a:xfrm>
            <a:off x="9276307" y="3205544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4AB7F0-AFBD-A24A-4C73-48C986DA32AC}"/>
              </a:ext>
            </a:extLst>
          </p:cNvPr>
          <p:cNvSpPr/>
          <p:nvPr/>
        </p:nvSpPr>
        <p:spPr>
          <a:xfrm>
            <a:off x="7850921" y="3680171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DED862-D097-7E52-DA43-63AF084673C1}"/>
              </a:ext>
            </a:extLst>
          </p:cNvPr>
          <p:cNvSpPr/>
          <p:nvPr/>
        </p:nvSpPr>
        <p:spPr>
          <a:xfrm>
            <a:off x="8322851" y="3680171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B6E586-D084-9E88-DDC8-C52E542E5216}"/>
              </a:ext>
            </a:extLst>
          </p:cNvPr>
          <p:cNvSpPr/>
          <p:nvPr/>
        </p:nvSpPr>
        <p:spPr>
          <a:xfrm>
            <a:off x="7847788" y="3205544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9668E9-8FF5-3AA9-B781-D3959EA0803C}"/>
              </a:ext>
            </a:extLst>
          </p:cNvPr>
          <p:cNvSpPr/>
          <p:nvPr/>
        </p:nvSpPr>
        <p:spPr>
          <a:xfrm>
            <a:off x="8322851" y="3205544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8BEE64-38A8-4529-05B4-EEE145BA4DA2}"/>
              </a:ext>
            </a:extLst>
          </p:cNvPr>
          <p:cNvSpPr/>
          <p:nvPr/>
        </p:nvSpPr>
        <p:spPr>
          <a:xfrm>
            <a:off x="8798111" y="4629425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699B26-6BD7-30D6-64E5-DBB0DB53EA09}"/>
              </a:ext>
            </a:extLst>
          </p:cNvPr>
          <p:cNvSpPr/>
          <p:nvPr/>
        </p:nvSpPr>
        <p:spPr>
          <a:xfrm>
            <a:off x="9276307" y="4629425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86CDDA-1BFE-F834-0E34-555F54369150}"/>
              </a:ext>
            </a:extLst>
          </p:cNvPr>
          <p:cNvSpPr/>
          <p:nvPr/>
        </p:nvSpPr>
        <p:spPr>
          <a:xfrm>
            <a:off x="8801244" y="4154798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61CFEC-1021-4CDE-512B-8337214BDE8F}"/>
              </a:ext>
            </a:extLst>
          </p:cNvPr>
          <p:cNvSpPr/>
          <p:nvPr/>
        </p:nvSpPr>
        <p:spPr>
          <a:xfrm>
            <a:off x="9276307" y="4154798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0D7B259-DCE6-C55B-36DB-7B0636ABD71D}"/>
              </a:ext>
            </a:extLst>
          </p:cNvPr>
          <p:cNvSpPr/>
          <p:nvPr/>
        </p:nvSpPr>
        <p:spPr>
          <a:xfrm>
            <a:off x="7850921" y="4629425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2BDA971-F9AE-C314-3AA9-F2A5BE0FB95E}"/>
              </a:ext>
            </a:extLst>
          </p:cNvPr>
          <p:cNvSpPr/>
          <p:nvPr/>
        </p:nvSpPr>
        <p:spPr>
          <a:xfrm>
            <a:off x="8322851" y="4629425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E74638-36AD-F2C0-34CB-A829B8249812}"/>
              </a:ext>
            </a:extLst>
          </p:cNvPr>
          <p:cNvSpPr/>
          <p:nvPr/>
        </p:nvSpPr>
        <p:spPr>
          <a:xfrm>
            <a:off x="7847788" y="4154798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90B153-F8D7-0DAD-0383-B27131136F2D}"/>
              </a:ext>
            </a:extLst>
          </p:cNvPr>
          <p:cNvSpPr/>
          <p:nvPr/>
        </p:nvSpPr>
        <p:spPr>
          <a:xfrm>
            <a:off x="8322851" y="4154798"/>
            <a:ext cx="474370" cy="474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AF41DE7-EAF9-CCEF-776C-D4FC89BA871D}"/>
              </a:ext>
            </a:extLst>
          </p:cNvPr>
          <p:cNvSpPr/>
          <p:nvPr/>
        </p:nvSpPr>
        <p:spPr>
          <a:xfrm>
            <a:off x="8976119" y="3880349"/>
            <a:ext cx="136187" cy="129702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5A3F915-51F5-E0A6-598F-16DC7FE23C99}"/>
              </a:ext>
            </a:extLst>
          </p:cNvPr>
          <p:cNvCxnSpPr>
            <a:cxnSpLocks/>
            <a:stCxn id="10" idx="4"/>
            <a:endCxn id="49" idx="0"/>
          </p:cNvCxnSpPr>
          <p:nvPr/>
        </p:nvCxnSpPr>
        <p:spPr>
          <a:xfrm flipH="1">
            <a:off x="9044213" y="3580859"/>
            <a:ext cx="84087" cy="2994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FF78336-A019-48A3-9D9B-819F4185A2E4}"/>
              </a:ext>
            </a:extLst>
          </p:cNvPr>
          <p:cNvCxnSpPr>
            <a:cxnSpLocks/>
            <a:stCxn id="12" idx="1"/>
            <a:endCxn id="49" idx="5"/>
          </p:cNvCxnSpPr>
          <p:nvPr/>
        </p:nvCxnSpPr>
        <p:spPr>
          <a:xfrm flipH="1" flipV="1">
            <a:off x="9092362" y="3991057"/>
            <a:ext cx="457958" cy="6918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6A223A-9FFB-75F9-1CEB-546D6113EE82}"/>
              </a:ext>
            </a:extLst>
          </p:cNvPr>
          <p:cNvCxnSpPr>
            <a:cxnSpLocks/>
            <a:stCxn id="11" idx="7"/>
            <a:endCxn id="49" idx="2"/>
          </p:cNvCxnSpPr>
          <p:nvPr/>
        </p:nvCxnSpPr>
        <p:spPr>
          <a:xfrm flipV="1">
            <a:off x="7947521" y="3945200"/>
            <a:ext cx="1028598" cy="526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48DF3C5-B11A-DAAD-5148-742F94E3B263}"/>
                  </a:ext>
                </a:extLst>
              </p:cNvPr>
              <p:cNvSpPr txBox="1"/>
              <p:nvPr/>
            </p:nvSpPr>
            <p:spPr>
              <a:xfrm>
                <a:off x="9243857" y="3747928"/>
                <a:ext cx="612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48DF3C5-B11A-DAAD-5148-742F94E3B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857" y="3747928"/>
                <a:ext cx="612925" cy="276999"/>
              </a:xfrm>
              <a:prstGeom prst="rect">
                <a:avLst/>
              </a:prstGeom>
              <a:blipFill>
                <a:blip r:embed="rId11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85CA457F-B115-AB53-19F9-9A9CC679F844}"/>
              </a:ext>
            </a:extLst>
          </p:cNvPr>
          <p:cNvSpPr/>
          <p:nvPr/>
        </p:nvSpPr>
        <p:spPr>
          <a:xfrm>
            <a:off x="8666130" y="1322380"/>
            <a:ext cx="136187" cy="129702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CCB1B9-C958-622D-E846-4057F32521AF}"/>
              </a:ext>
            </a:extLst>
          </p:cNvPr>
          <p:cNvCxnSpPr>
            <a:cxnSpLocks/>
            <a:stCxn id="49" idx="0"/>
            <a:endCxn id="54" idx="4"/>
          </p:cNvCxnSpPr>
          <p:nvPr/>
        </p:nvCxnSpPr>
        <p:spPr>
          <a:xfrm flipH="1" flipV="1">
            <a:off x="8734224" y="1452082"/>
            <a:ext cx="309989" cy="24282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B27C170-95EB-685D-A36B-E597A003A0ED}"/>
              </a:ext>
            </a:extLst>
          </p:cNvPr>
          <p:cNvCxnSpPr>
            <a:cxnSpLocks/>
            <a:stCxn id="31" idx="5"/>
            <a:endCxn id="54" idx="1"/>
          </p:cNvCxnSpPr>
          <p:nvPr/>
        </p:nvCxnSpPr>
        <p:spPr>
          <a:xfrm>
            <a:off x="8508671" y="1074398"/>
            <a:ext cx="177403" cy="2669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7BA79BF-7302-52A3-2437-83F6FBDE7A12}"/>
              </a:ext>
            </a:extLst>
          </p:cNvPr>
          <p:cNvCxnSpPr>
            <a:cxnSpLocks/>
            <a:stCxn id="39" idx="3"/>
            <a:endCxn id="54" idx="6"/>
          </p:cNvCxnSpPr>
          <p:nvPr/>
        </p:nvCxnSpPr>
        <p:spPr>
          <a:xfrm flipH="1" flipV="1">
            <a:off x="8802317" y="1387231"/>
            <a:ext cx="866880" cy="31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0554037-AF79-5755-55C1-161BF139587C}"/>
              </a:ext>
            </a:extLst>
          </p:cNvPr>
          <p:cNvCxnSpPr>
            <a:cxnSpLocks/>
            <a:stCxn id="38" idx="0"/>
            <a:endCxn id="54" idx="4"/>
          </p:cNvCxnSpPr>
          <p:nvPr/>
        </p:nvCxnSpPr>
        <p:spPr>
          <a:xfrm flipV="1">
            <a:off x="8575810" y="1452082"/>
            <a:ext cx="158414" cy="1136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EA70D1-2462-4866-B5B7-BFC39F64ADAE}"/>
                  </a:ext>
                </a:extLst>
              </p:cNvPr>
              <p:cNvSpPr txBox="1"/>
              <p:nvPr/>
            </p:nvSpPr>
            <p:spPr>
              <a:xfrm>
                <a:off x="8829319" y="2849541"/>
                <a:ext cx="203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EA70D1-2462-4866-B5B7-BFC39F64A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319" y="2849541"/>
                <a:ext cx="203004" cy="276999"/>
              </a:xfrm>
              <a:prstGeom prst="rect">
                <a:avLst/>
              </a:prstGeom>
              <a:blipFill>
                <a:blip r:embed="rId6"/>
                <a:stretch>
                  <a:fillRect l="-14706" r="-882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60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07BD-E67A-7CE3-CDA5-9241AB427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UV</a:t>
            </a:r>
            <a:r>
              <a:rPr lang="uk-UA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Простір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B6C2-0CC9-E26E-00A3-7BC80646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781647" cy="4559728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Головна перевага</a:t>
            </a:r>
            <a:r>
              <a:rPr lang="en-US" dirty="0">
                <a:latin typeface="YouTube Sans"/>
              </a:rPr>
              <a:t>,</a:t>
            </a:r>
            <a:r>
              <a:rPr lang="uk-UA" dirty="0">
                <a:latin typeface="YouTube Sans"/>
              </a:rPr>
              <a:t> щоб </a:t>
            </a:r>
            <a:r>
              <a:rPr lang="en-US" dirty="0">
                <a:latin typeface="YouTube Sans"/>
              </a:rPr>
              <a:t>UV </a:t>
            </a:r>
            <a:r>
              <a:rPr lang="uk-UA" dirty="0">
                <a:latin typeface="YouTube Sans"/>
              </a:rPr>
              <a:t>координати були між 0 і 1 є в тому, що розмір текстури не впливає на наші координати</a:t>
            </a:r>
          </a:p>
          <a:p>
            <a:pPr lvl="1"/>
            <a:r>
              <a:rPr lang="uk-UA" dirty="0">
                <a:latin typeface="YouTube Sans"/>
              </a:rPr>
              <a:t>Якщо ми змінимо розмір текстури (</a:t>
            </a:r>
            <a:r>
              <a:rPr lang="en-US" dirty="0">
                <a:latin typeface="YouTube Sans"/>
              </a:rPr>
              <a:t>256x256 -&gt; 512x512)</a:t>
            </a:r>
            <a:r>
              <a:rPr lang="uk-UA" dirty="0">
                <a:latin typeface="YouTube Sans"/>
              </a:rPr>
              <a:t>, координати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далі будуть правильними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Подібна причина чому вживаємо простір </a:t>
            </a:r>
            <a:r>
              <a:rPr lang="en-US" dirty="0">
                <a:latin typeface="YouTube Sans"/>
              </a:rPr>
              <a:t>NDC </a:t>
            </a:r>
            <a:r>
              <a:rPr lang="uk-UA" dirty="0">
                <a:latin typeface="YouTube Sans"/>
              </a:rPr>
              <a:t>для пікселів</a:t>
            </a:r>
          </a:p>
          <a:p>
            <a:r>
              <a:rPr lang="uk-UA" dirty="0">
                <a:latin typeface="YouTube Sans"/>
              </a:rPr>
              <a:t>Часто відеогри мають різні </a:t>
            </a:r>
            <a:r>
              <a:rPr lang="en-US" dirty="0">
                <a:latin typeface="YouTube Sans"/>
              </a:rPr>
              <a:t>skins/</a:t>
            </a:r>
            <a:r>
              <a:rPr lang="uk-UA" dirty="0">
                <a:latin typeface="YouTube Sans"/>
              </a:rPr>
              <a:t>шкіри для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єктів, і це є кодоване вживаючи зміни текстур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єктів</a:t>
            </a:r>
          </a:p>
          <a:p>
            <a:pPr lvl="1"/>
            <a:r>
              <a:rPr lang="uk-UA" dirty="0">
                <a:latin typeface="YouTube Sans"/>
              </a:rPr>
              <a:t>Модель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</a:t>
            </a:r>
            <a:r>
              <a:rPr lang="en-US" dirty="0">
                <a:latin typeface="YouTube Sans"/>
              </a:rPr>
              <a:t>a</a:t>
            </a:r>
            <a:r>
              <a:rPr lang="uk-UA" dirty="0">
                <a:latin typeface="YouTube Sans"/>
              </a:rPr>
              <a:t> далі має ці самі </a:t>
            </a:r>
            <a:r>
              <a:rPr lang="en-US" dirty="0">
                <a:latin typeface="YouTube Sans"/>
              </a:rPr>
              <a:t>UV </a:t>
            </a:r>
            <a:r>
              <a:rPr lang="uk-UA" dirty="0">
                <a:latin typeface="YouTube Sans"/>
              </a:rPr>
              <a:t>координати, не треба зберігати іншу модель для кожної текстури</a:t>
            </a:r>
            <a:endParaRPr lang="en-US" dirty="0">
              <a:latin typeface="YouTube Sans"/>
            </a:endParaRPr>
          </a:p>
        </p:txBody>
      </p:sp>
      <p:pic>
        <p:nvPicPr>
          <p:cNvPr id="23" name="Picture 22" descr="A collage of a dinosaur&#10;&#10;Description automatically generated with low confidence">
            <a:extLst>
              <a:ext uri="{FF2B5EF4-FFF2-40B4-BE49-F238E27FC236}">
                <a16:creationId xmlns:a16="http://schemas.microsoft.com/office/drawing/2014/main" id="{D4FBDEAB-D521-5FB3-CBC7-96ABB5973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59" y="1392872"/>
            <a:ext cx="4294564" cy="332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22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07BD-E67A-7CE3-CDA5-9241AB427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UV-</a:t>
            </a:r>
            <a:r>
              <a:rPr lang="uk-UA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розгортка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B6C2-0CC9-E26E-00A3-7BC80646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9837924" cy="1592978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Якщо у нас є з’єднані трикутники, які мають спільні </a:t>
            </a:r>
            <a:r>
              <a:rPr lang="en-US" dirty="0">
                <a:latin typeface="YouTube Sans"/>
              </a:rPr>
              <a:t>UV</a:t>
            </a:r>
            <a:r>
              <a:rPr lang="uk-UA" dirty="0">
                <a:latin typeface="YouTube Sans"/>
              </a:rPr>
              <a:t>-координати, вони плавно змінюватимуть колір текстури під час візуалізації, створюючи ефект текстурованої поверхні</a:t>
            </a:r>
            <a:endParaRPr lang="en-US" dirty="0">
              <a:latin typeface="YouTube Sans"/>
            </a:endParaRPr>
          </a:p>
        </p:txBody>
      </p:sp>
      <p:pic>
        <p:nvPicPr>
          <p:cNvPr id="8" name="Picture 7" descr="A picture containing brick, building, building material, wall&#10;&#10;Description automatically generated">
            <a:extLst>
              <a:ext uri="{FF2B5EF4-FFF2-40B4-BE49-F238E27FC236}">
                <a16:creationId xmlns:a16="http://schemas.microsoft.com/office/drawing/2014/main" id="{A043E478-4134-1653-7FB6-F309958C0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552" y="3586488"/>
            <a:ext cx="2323125" cy="23231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50FBFF-C630-3B5C-A1E7-A4FCC84710E7}"/>
              </a:ext>
            </a:extLst>
          </p:cNvPr>
          <p:cNvCxnSpPr>
            <a:cxnSpLocks/>
          </p:cNvCxnSpPr>
          <p:nvPr/>
        </p:nvCxnSpPr>
        <p:spPr>
          <a:xfrm flipV="1">
            <a:off x="6736777" y="3586488"/>
            <a:ext cx="0" cy="23404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B45AFF-A00E-FB66-1A10-049003534718}"/>
              </a:ext>
            </a:extLst>
          </p:cNvPr>
          <p:cNvCxnSpPr>
            <a:cxnSpLocks/>
          </p:cNvCxnSpPr>
          <p:nvPr/>
        </p:nvCxnSpPr>
        <p:spPr>
          <a:xfrm>
            <a:off x="6736777" y="5926982"/>
            <a:ext cx="23229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E9F4EE-3EB2-45F6-0284-8A66A27AC98C}"/>
                  </a:ext>
                </a:extLst>
              </p:cNvPr>
              <p:cNvSpPr txBox="1"/>
              <p:nvPr/>
            </p:nvSpPr>
            <p:spPr>
              <a:xfrm>
                <a:off x="6398224" y="4757350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E9F4EE-3EB2-45F6-0284-8A66A27AC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224" y="4757350"/>
                <a:ext cx="195886" cy="276999"/>
              </a:xfrm>
              <a:prstGeom prst="rect">
                <a:avLst/>
              </a:prstGeom>
              <a:blipFill>
                <a:blip r:embed="rId3"/>
                <a:stretch>
                  <a:fillRect l="-15625" r="-1250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1EE24A-3150-CD7B-C93A-BD3919F7A8C5}"/>
                  </a:ext>
                </a:extLst>
              </p:cNvPr>
              <p:cNvSpPr txBox="1"/>
              <p:nvPr/>
            </p:nvSpPr>
            <p:spPr>
              <a:xfrm>
                <a:off x="7913158" y="5967391"/>
                <a:ext cx="203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1EE24A-3150-CD7B-C93A-BD3919F7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158" y="5967391"/>
                <a:ext cx="203004" cy="276999"/>
              </a:xfrm>
              <a:prstGeom prst="rect">
                <a:avLst/>
              </a:prstGeom>
              <a:blipFill>
                <a:blip r:embed="rId4"/>
                <a:stretch>
                  <a:fillRect l="-15152" r="-1212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A2DEAD-E02C-7A44-2340-F3A1E320453E}"/>
                  </a:ext>
                </a:extLst>
              </p:cNvPr>
              <p:cNvSpPr txBox="1"/>
              <p:nvPr/>
            </p:nvSpPr>
            <p:spPr>
              <a:xfrm>
                <a:off x="6486937" y="3332503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A2DEAD-E02C-7A44-2340-F3A1E3204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937" y="3332503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9586A7-628E-3D28-B279-5CD218EDF572}"/>
                  </a:ext>
                </a:extLst>
              </p:cNvPr>
              <p:cNvSpPr txBox="1"/>
              <p:nvPr/>
            </p:nvSpPr>
            <p:spPr>
              <a:xfrm>
                <a:off x="9148585" y="5771101"/>
                <a:ext cx="1673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9586A7-628E-3D28-B279-5CD218EDF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585" y="5771101"/>
                <a:ext cx="167335" cy="276999"/>
              </a:xfrm>
              <a:prstGeom prst="rect">
                <a:avLst/>
              </a:prstGeom>
              <a:blipFill>
                <a:blip r:embed="rId6"/>
                <a:stretch>
                  <a:fillRect l="-40741" r="-3703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2E06A4-3358-3698-DE3A-049E5804B79C}"/>
                  </a:ext>
                </a:extLst>
              </p:cNvPr>
              <p:cNvSpPr txBox="1"/>
              <p:nvPr/>
            </p:nvSpPr>
            <p:spPr>
              <a:xfrm>
                <a:off x="6486937" y="5788482"/>
                <a:ext cx="192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2E06A4-3358-3698-DE3A-049E5804B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937" y="5788482"/>
                <a:ext cx="192360" cy="276999"/>
              </a:xfrm>
              <a:prstGeom prst="rect">
                <a:avLst/>
              </a:prstGeom>
              <a:blipFill>
                <a:blip r:embed="rId7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5AF08CCD-72FE-CA67-668D-522B3F7DF689}"/>
              </a:ext>
            </a:extLst>
          </p:cNvPr>
          <p:cNvSpPr/>
          <p:nvPr/>
        </p:nvSpPr>
        <p:spPr>
          <a:xfrm>
            <a:off x="6731269" y="3586486"/>
            <a:ext cx="2333691" cy="23231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8457FA2-14FF-8E3E-A2C6-DF281A04C635}"/>
              </a:ext>
            </a:extLst>
          </p:cNvPr>
          <p:cNvCxnSpPr>
            <a:cxnSpLocks/>
          </p:cNvCxnSpPr>
          <p:nvPr/>
        </p:nvCxnSpPr>
        <p:spPr>
          <a:xfrm>
            <a:off x="6731269" y="3586487"/>
            <a:ext cx="2322900" cy="23000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22F5BDB0-A8A7-DBFE-B4D8-B8D3BCB163D3}"/>
              </a:ext>
            </a:extLst>
          </p:cNvPr>
          <p:cNvSpPr/>
          <p:nvPr/>
        </p:nvSpPr>
        <p:spPr>
          <a:xfrm>
            <a:off x="6677989" y="5844751"/>
            <a:ext cx="136187" cy="12970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0946696-E2CD-C6FA-E022-C6A9FEA72C12}"/>
              </a:ext>
            </a:extLst>
          </p:cNvPr>
          <p:cNvSpPr/>
          <p:nvPr/>
        </p:nvSpPr>
        <p:spPr>
          <a:xfrm>
            <a:off x="6663175" y="3521636"/>
            <a:ext cx="136187" cy="1297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26A639D-BEFB-970F-FBB0-F13560021B9A}"/>
              </a:ext>
            </a:extLst>
          </p:cNvPr>
          <p:cNvSpPr/>
          <p:nvPr/>
        </p:nvSpPr>
        <p:spPr>
          <a:xfrm>
            <a:off x="9003303" y="5821723"/>
            <a:ext cx="136187" cy="12970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D7D8A55-4943-3030-5E7B-BF25DC4F2A01}"/>
              </a:ext>
            </a:extLst>
          </p:cNvPr>
          <p:cNvSpPr/>
          <p:nvPr/>
        </p:nvSpPr>
        <p:spPr>
          <a:xfrm>
            <a:off x="8996867" y="3536664"/>
            <a:ext cx="136187" cy="12970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A picture containing brick, building, building material, wall&#10;&#10;Description automatically generated">
            <a:extLst>
              <a:ext uri="{FF2B5EF4-FFF2-40B4-BE49-F238E27FC236}">
                <a16:creationId xmlns:a16="http://schemas.microsoft.com/office/drawing/2014/main" id="{DBFC6219-B2DD-2091-48D3-A9F8EB971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717" y="4055346"/>
            <a:ext cx="2677124" cy="1704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72E794-E711-DC9F-CBDB-0FDD9B502C76}"/>
                  </a:ext>
                </a:extLst>
              </p:cNvPr>
              <p:cNvSpPr txBox="1"/>
              <p:nvPr/>
            </p:nvSpPr>
            <p:spPr>
              <a:xfrm>
                <a:off x="1092205" y="5859308"/>
                <a:ext cx="812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272E794-E711-DC9F-CBDB-0FDD9B502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05" y="5859308"/>
                <a:ext cx="812787" cy="276999"/>
              </a:xfrm>
              <a:prstGeom prst="rect">
                <a:avLst/>
              </a:prstGeom>
              <a:blipFill>
                <a:blip r:embed="rId8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CDD44F8-4EC6-EF15-CFAC-AA1E79104F75}"/>
                  </a:ext>
                </a:extLst>
              </p:cNvPr>
              <p:cNvSpPr txBox="1"/>
              <p:nvPr/>
            </p:nvSpPr>
            <p:spPr>
              <a:xfrm>
                <a:off x="1029434" y="3713496"/>
                <a:ext cx="802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CDD44F8-4EC6-EF15-CFAC-AA1E79104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434" y="3713496"/>
                <a:ext cx="802143" cy="276999"/>
              </a:xfrm>
              <a:prstGeom prst="rect">
                <a:avLst/>
              </a:prstGeom>
              <a:blipFill>
                <a:blip r:embed="rId9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39E703E-8248-7EE2-BD27-AFE997526B65}"/>
                  </a:ext>
                </a:extLst>
              </p:cNvPr>
              <p:cNvSpPr txBox="1"/>
              <p:nvPr/>
            </p:nvSpPr>
            <p:spPr>
              <a:xfrm>
                <a:off x="3869868" y="5859308"/>
                <a:ext cx="812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39E703E-8248-7EE2-BD27-AFE997526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868" y="5859308"/>
                <a:ext cx="812787" cy="276999"/>
              </a:xfrm>
              <a:prstGeom prst="rect">
                <a:avLst/>
              </a:prstGeom>
              <a:blipFill>
                <a:blip r:embed="rId10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E87E68F0-A303-2D9D-4C30-468467DB4EBE}"/>
              </a:ext>
            </a:extLst>
          </p:cNvPr>
          <p:cNvSpPr/>
          <p:nvPr/>
        </p:nvSpPr>
        <p:spPr>
          <a:xfrm>
            <a:off x="1498600" y="4051300"/>
            <a:ext cx="2677124" cy="17081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9D2D09C-B017-C4C8-7BA5-B16DE01D6DD7}"/>
              </a:ext>
            </a:extLst>
          </p:cNvPr>
          <p:cNvCxnSpPr>
            <a:cxnSpLocks/>
          </p:cNvCxnSpPr>
          <p:nvPr/>
        </p:nvCxnSpPr>
        <p:spPr>
          <a:xfrm>
            <a:off x="1498600" y="4051300"/>
            <a:ext cx="2677124" cy="17081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1185E41-2505-8031-C495-29EE3E5C0E3C}"/>
              </a:ext>
            </a:extLst>
          </p:cNvPr>
          <p:cNvSpPr/>
          <p:nvPr/>
        </p:nvSpPr>
        <p:spPr>
          <a:xfrm>
            <a:off x="1430506" y="5694599"/>
            <a:ext cx="136187" cy="12970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A6880A-8EC2-F40A-5C15-A33EE7148177}"/>
              </a:ext>
            </a:extLst>
          </p:cNvPr>
          <p:cNvSpPr/>
          <p:nvPr/>
        </p:nvSpPr>
        <p:spPr>
          <a:xfrm>
            <a:off x="1430506" y="3986449"/>
            <a:ext cx="136187" cy="1297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D294089-3CA8-E754-0EA3-C30858BA2A82}"/>
              </a:ext>
            </a:extLst>
          </p:cNvPr>
          <p:cNvSpPr/>
          <p:nvPr/>
        </p:nvSpPr>
        <p:spPr>
          <a:xfrm>
            <a:off x="4107630" y="5694599"/>
            <a:ext cx="136187" cy="12970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8519921-9F21-B801-C158-CF30533FE1F9}"/>
              </a:ext>
            </a:extLst>
          </p:cNvPr>
          <p:cNvSpPr/>
          <p:nvPr/>
        </p:nvSpPr>
        <p:spPr>
          <a:xfrm>
            <a:off x="4107630" y="3986449"/>
            <a:ext cx="136187" cy="12970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BE2DFEF-EC11-1C25-9454-68F3714064D6}"/>
                  </a:ext>
                </a:extLst>
              </p:cNvPr>
              <p:cNvSpPr txBox="1"/>
              <p:nvPr/>
            </p:nvSpPr>
            <p:spPr>
              <a:xfrm>
                <a:off x="3771427" y="3709450"/>
                <a:ext cx="812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uk-UA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uk-UA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BE2DFEF-EC11-1C25-9454-68F371406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427" y="3709450"/>
                <a:ext cx="812787" cy="276999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94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E0E9E-FE09-382F-00B9-DF4A032BA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Самплінґ Текстури</a:t>
            </a:r>
            <a:endParaRPr lang="en-US" dirty="0">
              <a:latin typeface="YouTube Sans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D872AB6-BF54-25BF-21D7-13E26ED53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974" y="2114146"/>
            <a:ext cx="5728930" cy="18518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AC90ADF-6D90-6F6E-969B-B82A6C5926A2}"/>
              </a:ext>
            </a:extLst>
          </p:cNvPr>
          <p:cNvSpPr/>
          <p:nvPr/>
        </p:nvSpPr>
        <p:spPr>
          <a:xfrm>
            <a:off x="5402094" y="2114146"/>
            <a:ext cx="3748391" cy="3242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6A903-4E93-CB3F-1044-0877447FDC2E}"/>
              </a:ext>
            </a:extLst>
          </p:cNvPr>
          <p:cNvSpPr txBox="1"/>
          <p:nvPr/>
        </p:nvSpPr>
        <p:spPr>
          <a:xfrm>
            <a:off x="609600" y="1893651"/>
            <a:ext cx="2990850" cy="646331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В</a:t>
            </a:r>
            <a:r>
              <a:rPr lang="ru-RU" dirty="0">
                <a:solidFill>
                  <a:schemeClr val="bg1"/>
                </a:solidFill>
                <a:latin typeface="YouTube Sans"/>
              </a:rPr>
              <a:t>перше проходимо тестування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 глибини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CAA2FD-197C-E6AC-A8FB-075E16834AF2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3600450" y="2216817"/>
            <a:ext cx="1801644" cy="5945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96D6ACD-7618-1D6B-905C-97A9B2228922}"/>
              </a:ext>
            </a:extLst>
          </p:cNvPr>
          <p:cNvSpPr txBox="1"/>
          <p:nvPr/>
        </p:nvSpPr>
        <p:spPr>
          <a:xfrm>
            <a:off x="609599" y="2669684"/>
            <a:ext cx="2990850" cy="923330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Інтерполюємо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UV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координати від вершин трикутника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947C2-E690-35E6-9220-41D04E17E941}"/>
              </a:ext>
            </a:extLst>
          </p:cNvPr>
          <p:cNvSpPr/>
          <p:nvPr/>
        </p:nvSpPr>
        <p:spPr>
          <a:xfrm>
            <a:off x="5774988" y="2536970"/>
            <a:ext cx="5340484" cy="32425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A119D4-AF4C-A0D3-22AA-E911435AD89B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3600449" y="2699097"/>
            <a:ext cx="2174539" cy="4322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AAF9B04-55D4-5E12-7BAF-1781DF4B5293}"/>
              </a:ext>
            </a:extLst>
          </p:cNvPr>
          <p:cNvSpPr txBox="1"/>
          <p:nvPr/>
        </p:nvSpPr>
        <p:spPr>
          <a:xfrm>
            <a:off x="609599" y="3722716"/>
            <a:ext cx="2990851" cy="120032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Беремо самплінґ кольору текстури вживаючи </a:t>
            </a:r>
            <a:r>
              <a:rPr lang="en-US" dirty="0">
                <a:latin typeface="YouTube Sans"/>
              </a:rPr>
              <a:t>UV </a:t>
            </a:r>
            <a:r>
              <a:rPr lang="uk-UA" dirty="0">
                <a:latin typeface="YouTube Sans"/>
              </a:rPr>
              <a:t>координати,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та присвоюємо колір до буфера кадру</a:t>
            </a:r>
            <a:endParaRPr lang="en-US" dirty="0">
              <a:latin typeface="YouTube San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AC1E79-0053-02FE-A9B3-BECB022FF5EB}"/>
              </a:ext>
            </a:extLst>
          </p:cNvPr>
          <p:cNvSpPr/>
          <p:nvPr/>
        </p:nvSpPr>
        <p:spPr>
          <a:xfrm>
            <a:off x="5710137" y="2959794"/>
            <a:ext cx="4095344" cy="46920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FE7B16-C72E-514D-4F3F-C8F0ECD74EE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600450" y="3194397"/>
            <a:ext cx="2109687" cy="11284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449A51B-92D8-B8BC-CEC4-4DF9C229D2C5}"/>
              </a:ext>
            </a:extLst>
          </p:cNvPr>
          <p:cNvSpPr txBox="1"/>
          <p:nvPr/>
        </p:nvSpPr>
        <p:spPr>
          <a:xfrm>
            <a:off x="5428034" y="4435813"/>
            <a:ext cx="4435813" cy="646331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Одиноке питання є як ми маємо семплити колір текстури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047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  <p:bldP spid="27" grpId="0" animBg="1"/>
      <p:bldP spid="28" grpId="0" animBg="1"/>
      <p:bldP spid="33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11910</TotalTime>
  <Words>2421</Words>
  <Application>Microsoft Office PowerPoint</Application>
  <PresentationFormat>Widescreen</PresentationFormat>
  <Paragraphs>390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Century Schoolbook</vt:lpstr>
      <vt:lpstr>Linux Libertine</vt:lpstr>
      <vt:lpstr>Wingdings 2</vt:lpstr>
      <vt:lpstr>YouTube Sans</vt:lpstr>
      <vt:lpstr>View</vt:lpstr>
      <vt:lpstr>Текстура</vt:lpstr>
      <vt:lpstr>Текстура</vt:lpstr>
      <vt:lpstr>Текстура</vt:lpstr>
      <vt:lpstr>UV-Mapping/Розгортка</vt:lpstr>
      <vt:lpstr>UV-Mapping/Розгортка</vt:lpstr>
      <vt:lpstr>UV-Mapping/Розгортка</vt:lpstr>
      <vt:lpstr>UV Простір</vt:lpstr>
      <vt:lpstr>UV-розгортка</vt:lpstr>
      <vt:lpstr>Самплінґ Текстури</vt:lpstr>
      <vt:lpstr>Самплінґ Текстури</vt:lpstr>
      <vt:lpstr>Інтерполяція методом найближчого сусіда</vt:lpstr>
      <vt:lpstr>Інтерполяція методом найближчого сусіда</vt:lpstr>
      <vt:lpstr>Інтерполяція методом найближчого сусіда</vt:lpstr>
      <vt:lpstr>Queue Live Coding</vt:lpstr>
      <vt:lpstr>Інтерполяція Атрибути</vt:lpstr>
      <vt:lpstr>Інтерполяція Атрибути</vt:lpstr>
      <vt:lpstr>Інтерполяція Атрибути</vt:lpstr>
      <vt:lpstr>Інтерполяція Атрибути</vt:lpstr>
      <vt:lpstr>Інтерполяція Z Координата</vt:lpstr>
      <vt:lpstr>Queue Live Coding</vt:lpstr>
      <vt:lpstr>Білінійна Інтерполяція</vt:lpstr>
      <vt:lpstr>Білінійна Інтерполяція</vt:lpstr>
      <vt:lpstr>Білінійна Інтерполяція</vt:lpstr>
      <vt:lpstr>Білінійна Інтерполяція</vt:lpstr>
      <vt:lpstr>Білінійна Інтерполяція</vt:lpstr>
      <vt:lpstr>Білінійна Інтерполяція</vt:lpstr>
      <vt:lpstr>Білінійна Інтерполяція</vt:lpstr>
      <vt:lpstr>Білінійна Інтерполяція</vt:lpstr>
      <vt:lpstr>Білінійна Інтерполяція</vt:lpstr>
      <vt:lpstr>Білінійна Інтерполяція – Центри Текселів</vt:lpstr>
      <vt:lpstr>Білінійна Інтерполяція – Центри Текселів</vt:lpstr>
      <vt:lpstr>Queue Live Coding</vt:lpstr>
      <vt:lpstr>Білінійна Інтерполяція</vt:lpstr>
      <vt:lpstr>Білінійна Інтерполяція</vt:lpstr>
      <vt:lpstr>Queue Live Coding</vt:lpstr>
      <vt:lpstr>Інші Методи Інтерполяції</vt:lpstr>
      <vt:lpstr>Інтерполяція вживаючи Плавні Криві</vt:lpstr>
      <vt:lpstr>Аліасинг</vt:lpstr>
      <vt:lpstr>MIP-текстурування</vt:lpstr>
      <vt:lpstr>MIP-текстурування</vt:lpstr>
      <vt:lpstr>Анізотропна фільтрація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Texture Mapping</dc:title>
  <dc:creator>Szlachtycz, Ihor</dc:creator>
  <cp:lastModifiedBy>Michael Smith</cp:lastModifiedBy>
  <cp:revision>21</cp:revision>
  <dcterms:created xsi:type="dcterms:W3CDTF">2022-06-14T01:16:08Z</dcterms:created>
  <dcterms:modified xsi:type="dcterms:W3CDTF">2023-04-03T16:28:31Z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2022-06-14T01:16:16Z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8274aca2-d1ce-4382-b372-5c109c5ffe92</vt:lpwstr>
  </property>
  <property fmtid="{D5CDD505-2E9C-101B-9397-08002B2CF9AE}" pid="10" name="MSIP_Label_64e4cbe8-b4f6-45dc-bcba-6123dfd2d8bf_ContentBits">
    <vt:lpwstr>0</vt:lpwstr>
  </property>
</Properties>
</file>